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5"/>
  </p:notesMasterIdLst>
  <p:sldIdLst>
    <p:sldId id="279"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3"/>
    <p:restoredTop sz="94707"/>
  </p:normalViewPr>
  <p:slideViewPr>
    <p:cSldViewPr snapToGrid="0">
      <p:cViewPr varScale="1">
        <p:scale>
          <a:sx n="166" d="100"/>
          <a:sy n="166" d="100"/>
        </p:scale>
        <p:origin x="200" y="30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https://twitter.com/SwiftOnSecurity/status/832055497251487744</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2fc3a89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2fc3a89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stop to chew on this.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26b610265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26b61026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26b61026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26b61026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TODO Nick</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2fc3a898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2fc3a898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fc3a8986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fc3a8986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2fc3a898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2fc3a898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2fc3a8986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52fc3a8986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52fc3a89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52fc3a89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52fc3a898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52fc3a898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1017725"/>
            <a:ext cx="9144000" cy="111600"/>
          </a:xfrm>
          <a:prstGeom prst="rect">
            <a:avLst/>
          </a:prstGeom>
          <a:gradFill>
            <a:gsLst>
              <a:gs pos="0">
                <a:schemeClr val="dk1"/>
              </a:gs>
              <a:gs pos="100000">
                <a:srgbClr val="E85C5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b="1">
                <a:solidFill>
                  <a:schemeClr val="lt1"/>
                </a:solidFill>
              </a:rPr>
              <a:t>Computer Science 161</a:t>
            </a:r>
            <a:endParaRPr sz="600" b="1">
              <a:solidFill>
                <a:schemeClr val="lt1"/>
              </a:solidFill>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Unit: Cryptography</a:t>
            </a:r>
            <a:endParaRPr/>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Today: Introduction to Cryptography</a:t>
            </a:r>
            <a:endParaRPr dirty="0"/>
          </a:p>
          <a:p>
            <a:pPr marL="914400" lvl="1" indent="-317500" algn="l" rtl="0">
              <a:spcBef>
                <a:spcPts val="0"/>
              </a:spcBef>
              <a:spcAft>
                <a:spcPts val="0"/>
              </a:spcAft>
              <a:buSzPts val="1400"/>
              <a:buChar char="○"/>
            </a:pPr>
            <a:r>
              <a:rPr lang="en" dirty="0"/>
              <a:t>What is cryptography?</a:t>
            </a:r>
            <a:endParaRPr dirty="0"/>
          </a:p>
          <a:p>
            <a:pPr marL="914400" lvl="1" indent="-317500" algn="l" rtl="0">
              <a:spcBef>
                <a:spcPts val="0"/>
              </a:spcBef>
              <a:spcAft>
                <a:spcPts val="0"/>
              </a:spcAft>
              <a:buSzPts val="1400"/>
              <a:buChar char="○"/>
            </a:pPr>
            <a:r>
              <a:rPr lang="en" dirty="0"/>
              <a:t>Definitions</a:t>
            </a:r>
            <a:endParaRPr dirty="0"/>
          </a:p>
          <a:p>
            <a:pPr marL="914400" lvl="1" indent="-317500" algn="l" rtl="0">
              <a:spcBef>
                <a:spcPts val="0"/>
              </a:spcBef>
              <a:spcAft>
                <a:spcPts val="0"/>
              </a:spcAft>
              <a:buSzPts val="1400"/>
              <a:buChar char="○"/>
            </a:pPr>
            <a:r>
              <a:rPr lang="en" dirty="0"/>
              <a:t>A brief history of cryptography</a:t>
            </a:r>
            <a:endParaRPr dirty="0"/>
          </a:p>
          <a:p>
            <a:pPr marL="914400" lvl="1" indent="-317500" algn="l" rtl="0">
              <a:spcBef>
                <a:spcPts val="0"/>
              </a:spcBef>
              <a:spcAft>
                <a:spcPts val="0"/>
              </a:spcAft>
              <a:buSzPts val="1400"/>
              <a:buChar char="○"/>
            </a:pPr>
            <a:r>
              <a:rPr lang="en" dirty="0"/>
              <a:t>IND-CPA security</a:t>
            </a:r>
            <a:endParaRPr dirty="0"/>
          </a:p>
          <a:p>
            <a:pPr marL="914400" lvl="1" indent="-317500" algn="l" rtl="0">
              <a:spcBef>
                <a:spcPts val="0"/>
              </a:spcBef>
              <a:spcAft>
                <a:spcPts val="0"/>
              </a:spcAft>
              <a:buSzPts val="1400"/>
              <a:buChar char="○"/>
            </a:pPr>
            <a:r>
              <a:rPr lang="en" dirty="0"/>
              <a:t>One-time pads</a:t>
            </a: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most basic building block of any cryptographic scheme: The </a:t>
            </a:r>
            <a:r>
              <a:rPr lang="en" b="1"/>
              <a:t>key</a:t>
            </a:r>
            <a:endParaRPr b="1"/>
          </a:p>
          <a:p>
            <a:pPr marL="457200" lvl="0" indent="-342900" algn="l" rtl="0">
              <a:spcBef>
                <a:spcPts val="0"/>
              </a:spcBef>
              <a:spcAft>
                <a:spcPts val="0"/>
              </a:spcAft>
              <a:buSzPts val="1800"/>
              <a:buChar char="●"/>
            </a:pPr>
            <a:r>
              <a:rPr lang="en"/>
              <a:t>We can use the key in our algorithms to secure messages</a:t>
            </a:r>
            <a:endParaRPr/>
          </a:p>
          <a:p>
            <a:pPr marL="457200" lvl="0" indent="-342900" algn="l" rtl="0">
              <a:spcBef>
                <a:spcPts val="0"/>
              </a:spcBef>
              <a:spcAft>
                <a:spcPts val="0"/>
              </a:spcAft>
              <a:buSzPts val="1800"/>
              <a:buChar char="●"/>
            </a:pPr>
            <a:r>
              <a:rPr lang="en"/>
              <a:t>Two models of keys:</a:t>
            </a:r>
            <a:endParaRPr/>
          </a:p>
          <a:p>
            <a:pPr marL="914400" lvl="1" indent="-317500" algn="l" rtl="0">
              <a:spcBef>
                <a:spcPts val="0"/>
              </a:spcBef>
              <a:spcAft>
                <a:spcPts val="0"/>
              </a:spcAft>
              <a:buSzPts val="1400"/>
              <a:buChar char="○"/>
            </a:pPr>
            <a:r>
              <a:rPr lang="en" b="1"/>
              <a:t>Symmetric key model</a:t>
            </a:r>
            <a:r>
              <a:rPr lang="en"/>
              <a:t>: Alice and Bob both know the value of the same secret key.</a:t>
            </a:r>
            <a:endParaRPr/>
          </a:p>
          <a:p>
            <a:pPr marL="914400" lvl="1" indent="-317500" algn="l" rtl="0">
              <a:spcBef>
                <a:spcPts val="0"/>
              </a:spcBef>
              <a:spcAft>
                <a:spcPts val="0"/>
              </a:spcAft>
              <a:buSzPts val="1400"/>
              <a:buChar char="○"/>
            </a:pPr>
            <a:r>
              <a:rPr lang="en" b="1"/>
              <a:t>Asymmetric key model</a:t>
            </a:r>
            <a:r>
              <a:rPr lang="en"/>
              <a:t>: Everybody has two keys, a secret key and a public key.</a:t>
            </a:r>
            <a:endParaRPr/>
          </a:p>
          <a:p>
            <a:pPr marL="1371600" lvl="2" indent="-317500" algn="l" rtl="0">
              <a:spcBef>
                <a:spcPts val="0"/>
              </a:spcBef>
              <a:spcAft>
                <a:spcPts val="0"/>
              </a:spcAft>
              <a:buSzPts val="1400"/>
              <a:buChar char="■"/>
            </a:pPr>
            <a:r>
              <a:rPr lang="en"/>
              <a:t>Example: You might remember RSA encryption from CS 70</a:t>
            </a:r>
            <a:endParaRPr/>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principle is closely related to Shannon’s Maxim</a:t>
            </a:r>
            <a:endParaRPr/>
          </a:p>
          <a:p>
            <a:pPr marL="914400" lvl="1" indent="-317500" algn="l" rtl="0">
              <a:spcBef>
                <a:spcPts val="0"/>
              </a:spcBef>
              <a:spcAft>
                <a:spcPts val="0"/>
              </a:spcAft>
              <a:buSzPts val="1400"/>
              <a:buChar char="○"/>
            </a:pPr>
            <a:r>
              <a:rPr lang="en"/>
              <a:t>Don’t use security through obscurity. Assume the attacker knows the system.</a:t>
            </a:r>
            <a:endParaRPr/>
          </a:p>
          <a:p>
            <a:pPr marL="457200" lvl="0" indent="-342900" algn="l" rtl="0">
              <a:spcBef>
                <a:spcPts val="0"/>
              </a:spcBef>
              <a:spcAft>
                <a:spcPts val="0"/>
              </a:spcAft>
              <a:buSzPts val="1800"/>
              <a:buChar char="●"/>
            </a:pPr>
            <a:r>
              <a:rPr lang="en"/>
              <a:t>Kerckhoff’s principle says:</a:t>
            </a:r>
            <a:endParaRPr/>
          </a:p>
          <a:p>
            <a:pPr marL="914400" lvl="1" indent="-317500" algn="l" rtl="0">
              <a:spcBef>
                <a:spcPts val="0"/>
              </a:spcBef>
              <a:spcAft>
                <a:spcPts val="0"/>
              </a:spcAft>
              <a:buSzPts val="1400"/>
              <a:buChar char="○"/>
            </a:pPr>
            <a:r>
              <a:rPr lang="en"/>
              <a:t>Cryptosystems should remain secure even when the attacker knows all internal details of the system</a:t>
            </a:r>
            <a:endParaRPr/>
          </a:p>
          <a:p>
            <a:pPr marL="914400" lvl="1" indent="-317500" algn="l" rtl="0">
              <a:spcBef>
                <a:spcPts val="0"/>
              </a:spcBef>
              <a:spcAft>
                <a:spcPts val="0"/>
              </a:spcAft>
              <a:buSzPts val="1400"/>
              <a:buChar char="○"/>
            </a:pPr>
            <a:r>
              <a:rPr lang="en"/>
              <a:t>The key should be the only thing that must be kept secret</a:t>
            </a:r>
            <a:endParaRPr/>
          </a:p>
          <a:p>
            <a:pPr marL="914400" lvl="1" indent="-317500" algn="l" rtl="0">
              <a:spcBef>
                <a:spcPts val="0"/>
              </a:spcBef>
              <a:spcAft>
                <a:spcPts val="0"/>
              </a:spcAft>
              <a:buSzPts val="1400"/>
              <a:buChar char="○"/>
            </a:pPr>
            <a:r>
              <a:rPr lang="en"/>
              <a:t>The system should be designed to make it easy to change keys that are leaked (or suspected to be leaked)</a:t>
            </a:r>
            <a:endParaRPr/>
          </a:p>
          <a:p>
            <a:pPr marL="1371600" lvl="2" indent="-317500" algn="l" rtl="0">
              <a:spcBef>
                <a:spcPts val="0"/>
              </a:spcBef>
              <a:spcAft>
                <a:spcPts val="0"/>
              </a:spcAft>
              <a:buSzPts val="1400"/>
              <a:buChar char="■"/>
            </a:pPr>
            <a:r>
              <a:rPr lang="en"/>
              <a:t>If your secrets are leaked, it is usually a lot easier to change the key than to replace every instance of the running software</a:t>
            </a:r>
            <a:endParaRPr/>
          </a:p>
          <a:p>
            <a:pPr marL="457200" lvl="0" indent="-342900" algn="l" rtl="0">
              <a:spcBef>
                <a:spcPts val="0"/>
              </a:spcBef>
              <a:spcAft>
                <a:spcPts val="0"/>
              </a:spcAft>
              <a:buSzPts val="1800"/>
              <a:buChar char="●"/>
            </a:pPr>
            <a:r>
              <a:rPr lang="en"/>
              <a:t>Our assumption: The attacker knows all the algorithms we use. The only information the attacker is missing is the secret key(s).</a:t>
            </a:r>
            <a:endParaRPr/>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a:t>Analogy: Locking and unlocking the message</a:t>
            </a:r>
            <a:endParaRPr/>
          </a:p>
          <a:p>
            <a:pPr marL="914400" lvl="1" indent="-317500" algn="l" rtl="0">
              <a:spcBef>
                <a:spcPts val="0"/>
              </a:spcBef>
              <a:spcAft>
                <a:spcPts val="0"/>
              </a:spcAft>
              <a:buSzPts val="1400"/>
              <a:buChar char="○"/>
            </a:pPr>
            <a:r>
              <a:rPr lang="en"/>
              <a:t>Alice uses the key to lock the message in a box</a:t>
            </a:r>
            <a:endParaRPr/>
          </a:p>
          <a:p>
            <a:pPr marL="914400" lvl="1" indent="-317500" algn="l" rtl="0">
              <a:spcBef>
                <a:spcPts val="0"/>
              </a:spcBef>
              <a:spcAft>
                <a:spcPts val="0"/>
              </a:spcAft>
              <a:buSzPts val="1400"/>
              <a:buChar char="○"/>
            </a:pPr>
            <a:r>
              <a:rPr lang="en"/>
              <a:t>Alice sends the message (locked in the box) over the insecure channel</a:t>
            </a:r>
            <a:endParaRPr/>
          </a:p>
          <a:p>
            <a:pPr marL="914400" lvl="1" indent="-317500" algn="l" rtl="0">
              <a:spcBef>
                <a:spcPts val="0"/>
              </a:spcBef>
              <a:spcAft>
                <a:spcPts val="0"/>
              </a:spcAft>
              <a:buSzPts val="1400"/>
              <a:buChar char="○"/>
            </a:pPr>
            <a:r>
              <a:rPr lang="en"/>
              <a:t>Eve sees the locked box, but cannot access the message without the key</a:t>
            </a:r>
            <a:endParaRPr/>
          </a:p>
          <a:p>
            <a:pPr marL="914400" lvl="1" indent="-317500" algn="l" rtl="0">
              <a:spcBef>
                <a:spcPts val="0"/>
              </a:spcBef>
              <a:spcAft>
                <a:spcPts val="0"/>
              </a:spcAft>
              <a:buSzPts val="1400"/>
              <a:buChar char="○"/>
            </a:pPr>
            <a:r>
              <a:rPr lang="en"/>
              <a:t>Bob receives the message (locked in the box) and uses the key to unlock the message</a:t>
            </a:r>
            <a:endParaRPr/>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Plaintext</a:t>
            </a:r>
            <a:r>
              <a:rPr lang="en"/>
              <a:t>: The original message</a:t>
            </a:r>
            <a:endParaRPr/>
          </a:p>
          <a:p>
            <a:pPr marL="457200" lvl="0" indent="-342900" algn="l" rtl="0">
              <a:spcBef>
                <a:spcPts val="0"/>
              </a:spcBef>
              <a:spcAft>
                <a:spcPts val="0"/>
              </a:spcAft>
              <a:buSzPts val="1800"/>
              <a:buChar char="●"/>
            </a:pPr>
            <a:r>
              <a:rPr lang="en" b="1"/>
              <a:t>Ciphertext</a:t>
            </a:r>
            <a:r>
              <a:rPr lang="en"/>
              <a:t>: The encrypted message</a:t>
            </a:r>
            <a:endParaRPr/>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a:t>Integrity</a:t>
            </a:r>
            <a:r>
              <a:rPr lang="en"/>
              <a:t>: An adversary cannot </a:t>
            </a:r>
            <a:r>
              <a:rPr lang="en" i="1"/>
              <a:t>change</a:t>
            </a:r>
            <a:r>
              <a:rPr lang="en"/>
              <a:t> our messages without being detected.</a:t>
            </a:r>
            <a:endParaRPr/>
          </a:p>
          <a:p>
            <a:pPr marL="457200" lvl="0" indent="-334327" algn="l" rtl="0">
              <a:spcBef>
                <a:spcPts val="0"/>
              </a:spcBef>
              <a:spcAft>
                <a:spcPts val="0"/>
              </a:spcAft>
              <a:buSzPct val="100000"/>
              <a:buChar char="●"/>
            </a:pPr>
            <a:r>
              <a:rPr lang="en"/>
              <a:t>Analogy: Adding a seal on the message</a:t>
            </a:r>
            <a:endParaRPr/>
          </a:p>
          <a:p>
            <a:pPr marL="914400" lvl="1" indent="-310832" algn="l" rtl="0">
              <a:spcBef>
                <a:spcPts val="0"/>
              </a:spcBef>
              <a:spcAft>
                <a:spcPts val="0"/>
              </a:spcAft>
              <a:buSzPct val="100000"/>
              <a:buChar char="○"/>
            </a:pPr>
            <a:r>
              <a:rPr lang="en"/>
              <a:t>Alice uses the key to add a special seal on the message (e.g. puts tape on the envelope)</a:t>
            </a:r>
            <a:endParaRPr/>
          </a:p>
          <a:p>
            <a:pPr marL="914400" lvl="1" indent="-310832" algn="l" rtl="0">
              <a:spcBef>
                <a:spcPts val="0"/>
              </a:spcBef>
              <a:spcAft>
                <a:spcPts val="0"/>
              </a:spcAft>
              <a:buSzPct val="100000"/>
              <a:buChar char="○"/>
            </a:pPr>
            <a:r>
              <a:rPr lang="en"/>
              <a:t>Alice sends the message and the seal over the insecure channel</a:t>
            </a:r>
            <a:endParaRPr/>
          </a:p>
          <a:p>
            <a:pPr marL="914400" lvl="1" indent="-310832" algn="l" rtl="0">
              <a:spcBef>
                <a:spcPts val="0"/>
              </a:spcBef>
              <a:spcAft>
                <a:spcPts val="0"/>
              </a:spcAft>
              <a:buSzPct val="100000"/>
              <a:buChar char="○"/>
            </a:pPr>
            <a:r>
              <a:rPr lang="en"/>
              <a:t>If Mallory tampers with the message, she’ll break the seal (e.g. break the tape on the envelope)</a:t>
            </a:r>
            <a:endParaRPr/>
          </a:p>
          <a:p>
            <a:pPr marL="914400" lvl="1" indent="-310832" algn="l" rtl="0">
              <a:spcBef>
                <a:spcPts val="0"/>
              </a:spcBef>
              <a:spcAft>
                <a:spcPts val="0"/>
              </a:spcAft>
              <a:buSzPct val="100000"/>
              <a:buChar char="○"/>
            </a:pPr>
            <a:r>
              <a:rPr lang="en"/>
              <a:t>Without the key, Mallory cannot create her own seal</a:t>
            </a:r>
            <a:endParaRPr/>
          </a:p>
          <a:p>
            <a:pPr marL="914400" lvl="1" indent="-310832" algn="l" rtl="0">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integrity by adding a </a:t>
            </a:r>
            <a:r>
              <a:rPr lang="en" b="1"/>
              <a:t>tag</a:t>
            </a:r>
            <a:r>
              <a:rPr lang="en"/>
              <a:t> or </a:t>
            </a:r>
            <a:r>
              <a:rPr lang="en" b="1"/>
              <a:t>signature</a:t>
            </a:r>
            <a:r>
              <a:rPr lang="en"/>
              <a:t> on messages</a:t>
            </a:r>
            <a:endParaRPr/>
          </a:p>
          <a:p>
            <a:pPr marL="914400" lvl="1" indent="-317500" algn="l" rtl="0">
              <a:spcBef>
                <a:spcPts val="0"/>
              </a:spcBef>
              <a:spcAft>
                <a:spcPts val="0"/>
              </a:spcAft>
              <a:buSzPts val="1400"/>
              <a:buChar char="○"/>
            </a:pPr>
            <a:r>
              <a:rPr lang="en"/>
              <a:t>Alice uses the key to generate a special tag for the message</a:t>
            </a:r>
            <a:endParaRPr/>
          </a:p>
          <a:p>
            <a:pPr marL="914400" lvl="1" indent="-317500" algn="l" rtl="0">
              <a:spcBef>
                <a:spcPts val="0"/>
              </a:spcBef>
              <a:spcAft>
                <a:spcPts val="0"/>
              </a:spcAft>
              <a:buSzPts val="1400"/>
              <a:buChar char="○"/>
            </a:pPr>
            <a:r>
              <a:rPr lang="en"/>
              <a:t>Alice sends the message and the tag over the insecure channel</a:t>
            </a:r>
            <a:endParaRPr/>
          </a:p>
          <a:p>
            <a:pPr marL="914400" lvl="1" indent="-317500" algn="l" rtl="0">
              <a:spcBef>
                <a:spcPts val="0"/>
              </a:spcBef>
              <a:spcAft>
                <a:spcPts val="0"/>
              </a:spcAft>
              <a:buSzPts val="1400"/>
              <a:buChar char="○"/>
            </a:pPr>
            <a:r>
              <a:rPr lang="en"/>
              <a:t>If Mallory tampers with the message, the tag will no longer be valid</a:t>
            </a:r>
            <a:endParaRPr/>
          </a:p>
          <a:p>
            <a:pPr marL="914400" lvl="1" indent="-317500" algn="l" rtl="0">
              <a:spcBef>
                <a:spcPts val="0"/>
              </a:spcBef>
              <a:spcAft>
                <a:spcPts val="0"/>
              </a:spcAft>
              <a:buSzPts val="1400"/>
              <a:buChar char="○"/>
            </a:pPr>
            <a:r>
              <a:rPr lang="en"/>
              <a:t>Bob receives the message and the tag and checks that the tag is still valid</a:t>
            </a:r>
            <a:endParaRPr/>
          </a:p>
          <a:p>
            <a:pPr marL="457200" lvl="0" indent="-342900" algn="l" rtl="0">
              <a:spcBef>
                <a:spcPts val="0"/>
              </a:spcBef>
              <a:spcAft>
                <a:spcPts val="0"/>
              </a:spcAft>
              <a:buSzPts val="1800"/>
              <a:buChar char="●"/>
            </a:pPr>
            <a:r>
              <a:rPr lang="en"/>
              <a:t>More on integrity in a future lecture</a:t>
            </a:r>
            <a:endParaRPr/>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we’ll use the chosen plaintext attack model</a:t>
            </a:r>
            <a:endParaRPr/>
          </a:p>
          <a:p>
            <a:pPr marL="457200" lvl="0" indent="-342900" algn="l" rtl="0">
              <a:spcBef>
                <a:spcPts val="0"/>
              </a:spcBef>
              <a:spcAft>
                <a:spcPts val="0"/>
              </a:spcAft>
              <a:buSzPts val="1800"/>
              <a:buChar char="●"/>
            </a:pPr>
            <a:r>
              <a:rPr lang="en"/>
              <a:t>In practice, cryptographers use the chosen plaintext-ciphertext model</a:t>
            </a:r>
            <a:endParaRPr/>
          </a:p>
          <a:p>
            <a:pPr marL="914400" lvl="1" indent="-317500" algn="l" rtl="0">
              <a:spcBef>
                <a:spcPts val="0"/>
              </a:spcBef>
              <a:spcAft>
                <a:spcPts val="0"/>
              </a:spcAft>
              <a:buSzPts val="1400"/>
              <a:buChar char="○"/>
            </a:pPr>
            <a:r>
              <a:rPr lang="en"/>
              <a:t>It’s the most powerful</a:t>
            </a:r>
            <a:endParaRPr/>
          </a:p>
          <a:p>
            <a:pPr marL="914400" lvl="1" indent="-317500" algn="l" rtl="0">
              <a:spcBef>
                <a:spcPts val="0"/>
              </a:spcBef>
              <a:spcAft>
                <a:spcPts val="0"/>
              </a:spcAft>
              <a:buSzPts val="1400"/>
              <a:buChar char="○"/>
            </a:pPr>
            <a:r>
              <a:rPr lang="en"/>
              <a:t>It can actually be defended against</a:t>
            </a:r>
            <a:endParaRPr/>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321" name="Google Shape;321;p41"/>
          <p:cNvSpPr txBox="1"/>
          <p:nvPr/>
        </p:nvSpPr>
        <p:spPr>
          <a:xfrm>
            <a:off x="512100" y="4520775"/>
            <a:ext cx="81198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
        <p:nvSpPr>
          <p:cNvPr id="549" name="Google Shape;549;p59"/>
          <p:cNvSpPr txBox="1"/>
          <p:nvPr/>
        </p:nvSpPr>
        <p:spPr>
          <a:xfrm>
            <a:off x="512100" y="4520775"/>
            <a:ext cx="81198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a:solidFill>
                  <a:srgbClr val="000000"/>
                </a:solidFill>
              </a:rPr>
              <a:t>Textbook Chapter </a:t>
            </a:r>
            <a:r>
              <a:rPr lang="en"/>
              <a:t>6.1</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Older definition: The study of secure communication over insecure channels</a:t>
            </a:r>
            <a:endParaRPr/>
          </a:p>
          <a:p>
            <a:pPr marL="457200" lvl="0" indent="-342900" algn="l" rtl="0">
              <a:spcBef>
                <a:spcPts val="0"/>
              </a:spcBef>
              <a:spcAft>
                <a:spcPts val="0"/>
              </a:spcAft>
              <a:buSzPts val="1800"/>
              <a:buChar char="●"/>
            </a:pPr>
            <a:r>
              <a:rPr lang="en"/>
              <a:t>Newer definition: Provide rigorous guarantees on the security of data and computation in the presence of an attacker</a:t>
            </a:r>
            <a:endParaRPr/>
          </a:p>
          <a:p>
            <a:pPr marL="914400" lvl="1" indent="-317500" algn="l" rtl="0">
              <a:spcBef>
                <a:spcPts val="0"/>
              </a:spcBef>
              <a:spcAft>
                <a:spcPts val="0"/>
              </a:spcAft>
              <a:buSzPts val="1400"/>
              <a:buChar char="○"/>
            </a:pPr>
            <a:r>
              <a:rPr lang="en"/>
              <a:t>Not just </a:t>
            </a:r>
            <a:r>
              <a:rPr lang="en" i="1"/>
              <a:t>confidentiality</a:t>
            </a:r>
            <a:r>
              <a:rPr lang="en"/>
              <a:t> but also </a:t>
            </a:r>
            <a:r>
              <a:rPr lang="en" i="1"/>
              <a:t>integrity</a:t>
            </a:r>
            <a:r>
              <a:rPr lang="en"/>
              <a:t> and </a:t>
            </a:r>
            <a:r>
              <a:rPr lang="en" i="1"/>
              <a:t>authenticity</a:t>
            </a:r>
            <a:r>
              <a:rPr lang="en"/>
              <a:t> (we’ll see these definitions today)</a:t>
            </a:r>
            <a:endParaRPr/>
          </a:p>
          <a:p>
            <a:pPr marL="457200" lvl="0" indent="-342900" algn="l" rtl="0">
              <a:spcBef>
                <a:spcPts val="0"/>
              </a:spcBef>
              <a:spcAft>
                <a:spcPts val="0"/>
              </a:spcAft>
              <a:buSzPts val="1800"/>
              <a:buChar char="●"/>
            </a:pPr>
            <a:r>
              <a:rPr lang="en"/>
              <a:t>Modern cryptography involves a lot of math</a:t>
            </a:r>
            <a:endParaRPr/>
          </a:p>
          <a:p>
            <a:pPr marL="914400" lvl="1" indent="-317500" algn="l" rtl="0">
              <a:spcBef>
                <a:spcPts val="0"/>
              </a:spcBef>
              <a:spcAft>
                <a:spcPts val="0"/>
              </a:spcAft>
              <a:buSzPts val="1400"/>
              <a:buChar char="○"/>
            </a:pPr>
            <a:r>
              <a:rPr lang="en"/>
              <a:t>We’ll review any necessary CS 70 prerequisites as they come up</a:t>
            </a:r>
            <a:endParaRPr/>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Cryptographic schemes are (usually) allowed to leak the length of the message</a:t>
            </a:r>
            <a:endParaRPr/>
          </a:p>
          <a:p>
            <a:pPr marL="914400" lvl="1" indent="-317500" algn="l" rtl="0">
              <a:spcBef>
                <a:spcPts val="0"/>
              </a:spcBef>
              <a:spcAft>
                <a:spcPts val="0"/>
              </a:spcAft>
              <a:buSzPts val="1400"/>
              <a:buChar char="○"/>
            </a:pPr>
            <a:r>
              <a:rPr lang="en"/>
              <a:t>To hide length: All messages must always be the same length</a:t>
            </a:r>
            <a:endParaRPr/>
          </a:p>
          <a:p>
            <a:pPr marL="1371600" lvl="2" indent="-317500" algn="l" rtl="0">
              <a:spcBef>
                <a:spcPts val="0"/>
              </a:spcBef>
              <a:spcAft>
                <a:spcPts val="0"/>
              </a:spcAft>
              <a:buSzPts val="1400"/>
              <a:buChar char="■"/>
            </a:pPr>
            <a:r>
              <a:rPr lang="en"/>
              <a:t>16-byte messages: We can’t encrypt large messages (images, videos, etc.)!</a:t>
            </a:r>
            <a:endParaRPr/>
          </a:p>
          <a:p>
            <a:pPr marL="1371600" lvl="2" indent="-317500" algn="l" rtl="0">
              <a:spcBef>
                <a:spcPts val="0"/>
              </a:spcBef>
              <a:spcAft>
                <a:spcPts val="0"/>
              </a:spcAft>
              <a:buSzPts val="1400"/>
              <a:buChar char="■"/>
            </a:pPr>
            <a:r>
              <a:rPr lang="en"/>
              <a:t>1-GB messages: Sending small messages (text, Tweets, etc.) needs 1 GB of bandwidth!</a:t>
            </a:r>
            <a:endParaRPr/>
          </a:p>
          <a:p>
            <a:pPr marL="1371600" lvl="2" indent="-317500" algn="l" rtl="0">
              <a:spcBef>
                <a:spcPts val="0"/>
              </a:spcBef>
              <a:spcAft>
                <a:spcPts val="0"/>
              </a:spcAft>
              <a:buSzPts val="1400"/>
              <a:buChar char="■"/>
            </a:pPr>
            <a:r>
              <a:rPr lang="en"/>
              <a:t>This is unpractical</a:t>
            </a:r>
            <a:endParaRPr/>
          </a:p>
          <a:p>
            <a:pPr marL="914400" lvl="1" indent="-317500" algn="l" rtl="0">
              <a:spcBef>
                <a:spcPts val="0"/>
              </a:spcBef>
              <a:spcAft>
                <a:spcPts val="0"/>
              </a:spcAft>
              <a:buSzPts val="1400"/>
              <a:buChar char="○"/>
            </a:pPr>
            <a:r>
              <a:rPr lang="en"/>
              <a:t>Applications that which to hide length must choose to </a:t>
            </a:r>
            <a:r>
              <a:rPr lang="en" i="1"/>
              <a:t>pad</a:t>
            </a:r>
            <a:r>
              <a:rPr lang="en"/>
              <a:t> their own messages to the maximum possible length before encrypting</a:t>
            </a:r>
            <a:endParaRPr/>
          </a:p>
          <a:p>
            <a:pPr marL="457200" lvl="0" indent="-342900" algn="l" rtl="0">
              <a:spcBef>
                <a:spcPts val="0"/>
              </a:spcBef>
              <a:spcAft>
                <a:spcPts val="0"/>
              </a:spcAft>
              <a:buSzPts val="1800"/>
              <a:buChar char="●"/>
            </a:pPr>
            <a:r>
              <a:rPr lang="en"/>
              <a:t>In the IND-CPA game: </a:t>
            </a:r>
            <a:r>
              <a:rPr lang="en" i="1"/>
              <a:t>M</a:t>
            </a:r>
            <a:r>
              <a:rPr lang="en" sz="1200"/>
              <a:t>0</a:t>
            </a:r>
            <a:r>
              <a:rPr lang="en"/>
              <a:t> and </a:t>
            </a:r>
            <a:r>
              <a:rPr lang="en" i="1"/>
              <a:t>M</a:t>
            </a:r>
            <a:r>
              <a:rPr lang="en" sz="1200"/>
              <a:t>1</a:t>
            </a:r>
            <a:r>
              <a:rPr lang="en" sz="100"/>
              <a:t> </a:t>
            </a:r>
            <a:r>
              <a:rPr lang="en"/>
              <a:t> must be the same length</a:t>
            </a:r>
            <a:endParaRPr/>
          </a:p>
          <a:p>
            <a:pPr marL="914400" lvl="1" indent="-317500" algn="l" rtl="0">
              <a:spcBef>
                <a:spcPts val="0"/>
              </a:spcBef>
              <a:spcAft>
                <a:spcPts val="0"/>
              </a:spcAft>
              <a:buSzPts val="1400"/>
              <a:buChar char="○"/>
            </a:pPr>
            <a:r>
              <a:rPr lang="en"/>
              <a:t>To break IND-CPA, Eve must learn something other than message length</a:t>
            </a:r>
            <a:endParaRPr/>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schemes are theoretically vulnerable, but secure in any real-world setting</a:t>
            </a:r>
            <a:endParaRPr/>
          </a:p>
          <a:p>
            <a:pPr marL="914400" lvl="1" indent="-317500" algn="l" rtl="0">
              <a:spcBef>
                <a:spcPts val="0"/>
              </a:spcBef>
              <a:spcAft>
                <a:spcPts val="0"/>
              </a:spcAft>
              <a:buSzPts val="1400"/>
              <a:buChar char="○"/>
            </a:pPr>
            <a:r>
              <a:rPr lang="en"/>
              <a:t>If an attack takes longer than the life of the solar system to complete, it probably won’t happen!</a:t>
            </a:r>
            <a:endParaRPr/>
          </a:p>
          <a:p>
            <a:pPr marL="914400" lvl="1" indent="-317500" algn="l" rtl="0">
              <a:spcBef>
                <a:spcPts val="0"/>
              </a:spcBef>
              <a:spcAft>
                <a:spcPts val="0"/>
              </a:spcAft>
              <a:buSzPts val="1400"/>
              <a:buChar char="○"/>
            </a:pPr>
            <a:r>
              <a:rPr lang="en"/>
              <a:t>Or if it would require a computer made out of a literal galaxy worth of science-fiction nanotech</a:t>
            </a:r>
            <a:endParaRPr/>
          </a:p>
          <a:p>
            <a:pPr marL="457200" lvl="0" indent="-342900" algn="l" rtl="0">
              <a:spcBef>
                <a:spcPts val="0"/>
              </a:spcBef>
              <a:spcAft>
                <a:spcPts val="0"/>
              </a:spcAft>
              <a:buSzPts val="1800"/>
              <a:buChar char="●"/>
            </a:pPr>
            <a:r>
              <a:rPr lang="en"/>
              <a:t>In the IND-CPA game: Eve is limited to a practical runtime</a:t>
            </a:r>
            <a:endParaRPr/>
          </a:p>
          <a:p>
            <a:pPr marL="914400" lvl="1" indent="-317500" algn="l" rtl="0">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90" name="Google Shape;790;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Defining negligibility mathematically:</a:t>
            </a:r>
            <a:endParaRPr/>
          </a:p>
          <a:p>
            <a:pPr marL="914400" lvl="1" indent="-317500" algn="l" rtl="0">
              <a:spcBef>
                <a:spcPts val="0"/>
              </a:spcBef>
              <a:spcAft>
                <a:spcPts val="0"/>
              </a:spcAft>
              <a:buSzPts val="1400"/>
              <a:buChar char="○"/>
            </a:pPr>
            <a:r>
              <a:rPr lang="en"/>
              <a:t>Advantage of the adversary should be exponentially small, based on the security parameters of the algorithm</a:t>
            </a:r>
            <a:endParaRPr/>
          </a:p>
          <a:p>
            <a:pPr marL="914400" lvl="1" indent="-317500" algn="l" rtl="0">
              <a:spcBef>
                <a:spcPts val="0"/>
              </a:spcBef>
              <a:spcAft>
                <a:spcPts val="0"/>
              </a:spcAft>
              <a:buSzPts val="1400"/>
              <a:buChar char="○"/>
            </a:pPr>
            <a:r>
              <a:rPr lang="en"/>
              <a:t>Example: For an encryption scheme with a </a:t>
            </a:r>
            <a:r>
              <a:rPr lang="en" i="1"/>
              <a:t>k</a:t>
            </a:r>
            <a:r>
              <a:rPr lang="en"/>
              <a:t>-bit key, the advantage should be </a:t>
            </a:r>
            <a:r>
              <a:rPr lang="en" i="1"/>
              <a:t>O</a:t>
            </a:r>
            <a:r>
              <a:rPr lang="en"/>
              <a:t>(1/2</a:t>
            </a:r>
            <a:r>
              <a:rPr lang="en" i="1" baseline="30000"/>
              <a:t>k</a:t>
            </a:r>
            <a:r>
              <a:rPr lang="en"/>
              <a:t>)</a:t>
            </a:r>
            <a:endParaRPr/>
          </a:p>
          <a:p>
            <a:pPr marL="457200" lvl="0" indent="-342900" algn="l" rtl="0">
              <a:spcBef>
                <a:spcPts val="0"/>
              </a:spcBef>
              <a:spcAft>
                <a:spcPts val="0"/>
              </a:spcAft>
              <a:buSzPts val="1800"/>
              <a:buChar char="●"/>
            </a:pPr>
            <a:r>
              <a:rPr lang="en"/>
              <a:t>Defining negligibility practically:</a:t>
            </a:r>
            <a:endParaRPr/>
          </a:p>
          <a:p>
            <a:pPr marL="914400" lvl="1" indent="-317500" algn="l" rtl="0">
              <a:spcBef>
                <a:spcPts val="0"/>
              </a:spcBef>
              <a:spcAft>
                <a:spcPts val="0"/>
              </a:spcAft>
              <a:buSzPts val="1400"/>
              <a:buChar char="○"/>
            </a:pPr>
            <a:r>
              <a:rPr lang="en"/>
              <a:t>A 1/2</a:t>
            </a:r>
            <a:r>
              <a:rPr lang="en" baseline="30000"/>
              <a:t>128</a:t>
            </a:r>
            <a:r>
              <a:rPr lang="en"/>
              <a:t> probability is completely inconceivable</a:t>
            </a:r>
            <a:endParaRPr/>
          </a:p>
          <a:p>
            <a:pPr marL="914400" lvl="1" indent="-317500" algn="l" rtl="0">
              <a:spcBef>
                <a:spcPts val="0"/>
              </a:spcBef>
              <a:spcAft>
                <a:spcPts val="0"/>
              </a:spcAft>
              <a:buSzPts val="1400"/>
              <a:buChar char="○"/>
            </a:pPr>
            <a:r>
              <a:rPr lang="en"/>
              <a:t>A 1/2</a:t>
            </a:r>
            <a:r>
              <a:rPr lang="en" baseline="30000"/>
              <a:t>20</a:t>
            </a:r>
            <a:r>
              <a:rPr lang="en"/>
              <a:t> probability is fairly likely</a:t>
            </a:r>
            <a:endParaRPr/>
          </a:p>
          <a:p>
            <a:pPr marL="1371600" lvl="2" indent="-317500" algn="l" rtl="0">
              <a:spcBef>
                <a:spcPts val="0"/>
              </a:spcBef>
              <a:spcAft>
                <a:spcPts val="0"/>
              </a:spcAft>
              <a:buSzPts val="1400"/>
              <a:buChar char="■"/>
            </a:pPr>
            <a:r>
              <a:rPr lang="en"/>
              <a:t>“One in a million events happen every day in New York City”</a:t>
            </a:r>
            <a:endParaRPr/>
          </a:p>
          <a:p>
            <a:pPr marL="914400" lvl="1" indent="-317500" algn="l" rtl="0">
              <a:spcBef>
                <a:spcPts val="0"/>
              </a:spcBef>
              <a:spcAft>
                <a:spcPts val="0"/>
              </a:spcAft>
              <a:buSzPts val="1400"/>
              <a:buChar char="○"/>
            </a:pPr>
            <a:r>
              <a:rPr lang="en"/>
              <a:t>In between these extremes, it can be messy</a:t>
            </a:r>
            <a:endParaRPr/>
          </a:p>
          <a:p>
            <a:pPr marL="1371600" lvl="2" indent="-317500" algn="l" rtl="0">
              <a:spcBef>
                <a:spcPts val="0"/>
              </a:spcBef>
              <a:spcAft>
                <a:spcPts val="0"/>
              </a:spcAft>
              <a:buSzPts val="1400"/>
              <a:buChar char="■"/>
            </a:pPr>
            <a:r>
              <a:rPr lang="en"/>
              <a:t>Different algorithms run faster or slower and have their own security parameters</a:t>
            </a:r>
            <a:endParaRPr/>
          </a:p>
          <a:p>
            <a:pPr marL="1371600" lvl="2" indent="-317500" algn="l" rtl="0">
              <a:spcBef>
                <a:spcPts val="0"/>
              </a:spcBef>
              <a:spcAft>
                <a:spcPts val="0"/>
              </a:spcAft>
              <a:buSzPts val="1400"/>
              <a:buChar char="■"/>
            </a:pPr>
            <a:r>
              <a:rPr lang="en"/>
              <a:t>Computers get more powerful over time</a:t>
            </a:r>
            <a:endParaRPr/>
          </a:p>
          <a:p>
            <a:pPr marL="1371600" lvl="2" indent="-317500" algn="l" rtl="0">
              <a:spcBef>
                <a:spcPts val="0"/>
              </a:spcBef>
              <a:spcAft>
                <a:spcPts val="0"/>
              </a:spcAft>
              <a:buSzPts val="1400"/>
              <a:buChar char="■"/>
            </a:pPr>
            <a:r>
              <a:rPr lang="en"/>
              <a:t>Recall: Know your threat model!</a:t>
            </a:r>
            <a:endParaRPr/>
          </a:p>
          <a:p>
            <a:pPr marL="457200" lvl="0" indent="-342900" algn="l" rtl="0">
              <a:spcBef>
                <a:spcPts val="0"/>
              </a:spcBef>
              <a:spcAft>
                <a:spcPts val="0"/>
              </a:spcAft>
              <a:buSzPts val="1800"/>
              <a:buChar char="●"/>
            </a:pPr>
            <a:r>
              <a:rPr lang="en" b="1"/>
              <a:t>Takeaway</a:t>
            </a:r>
            <a:r>
              <a:rPr lang="en"/>
              <a:t>: For now, 2</a:t>
            </a:r>
            <a:r>
              <a:rPr lang="en" baseline="30000"/>
              <a:t>80</a:t>
            </a:r>
            <a:r>
              <a:rPr lang="en"/>
              <a:t> is a reasonable threshold, but this will change over time!</a:t>
            </a:r>
            <a:endParaRPr/>
          </a:p>
        </p:txBody>
      </p:sp>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9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34" name="Google Shape;334;p4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will teach you the basic building blocks of cryptography, but you should never try to write your own cryptographic algorithms</a:t>
            </a:r>
            <a:endParaRPr/>
          </a:p>
          <a:p>
            <a:pPr marL="457200" lvl="0" indent="-342900" algn="l" rtl="0">
              <a:spcBef>
                <a:spcPts val="0"/>
              </a:spcBef>
              <a:spcAft>
                <a:spcPts val="0"/>
              </a:spcAft>
              <a:buSzPts val="1800"/>
              <a:buChar char="●"/>
            </a:pPr>
            <a:r>
              <a:rPr lang="en"/>
              <a:t>It’s very easy to make a mistake that makes your code insecure</a:t>
            </a:r>
            <a:endParaRPr/>
          </a:p>
          <a:p>
            <a:pPr marL="914400" lvl="1" indent="-317500" algn="l" rtl="0">
              <a:spcBef>
                <a:spcPts val="0"/>
              </a:spcBef>
              <a:spcAft>
                <a:spcPts val="0"/>
              </a:spcAft>
              <a:buSzPts val="1400"/>
              <a:buChar char="○"/>
            </a:pPr>
            <a:r>
              <a:rPr lang="en"/>
              <a:t>Lots of tricky edge cases that we won't cover</a:t>
            </a:r>
            <a:endParaRPr/>
          </a:p>
          <a:p>
            <a:pPr marL="914400" lvl="1" indent="-317500" algn="l" rtl="0">
              <a:spcBef>
                <a:spcPts val="0"/>
              </a:spcBef>
              <a:spcAft>
                <a:spcPts val="0"/>
              </a:spcAft>
              <a:buSzPts val="1400"/>
              <a:buChar char="○"/>
            </a:pPr>
            <a:r>
              <a:rPr lang="en"/>
              <a:t>One small bug could compromise the security of your code</a:t>
            </a:r>
            <a:endParaRPr/>
          </a:p>
          <a:p>
            <a:pPr marL="457200" lvl="0" indent="-342900" algn="l" rtl="0">
              <a:spcBef>
                <a:spcPts val="0"/>
              </a:spcBef>
              <a:spcAft>
                <a:spcPts val="0"/>
              </a:spcAft>
              <a:buSzPts val="1800"/>
              <a:buChar char="●"/>
            </a:pPr>
            <a:r>
              <a:rPr lang="en"/>
              <a:t>Instead, use existing well-vetted cryptographic libraries</a:t>
            </a:r>
            <a:endParaRPr/>
          </a:p>
          <a:p>
            <a:pPr marL="914400" lvl="1" indent="-317500" algn="l" rtl="0">
              <a:spcBef>
                <a:spcPts val="0"/>
              </a:spcBef>
              <a:spcAft>
                <a:spcPts val="0"/>
              </a:spcAft>
              <a:buSzPts val="1400"/>
              <a:buChar char="○"/>
            </a:pPr>
            <a:r>
              <a:rPr lang="en"/>
              <a:t>This portion of the class is as much about making you a good </a:t>
            </a:r>
            <a:r>
              <a:rPr lang="en" i="1"/>
              <a:t>consumer</a:t>
            </a:r>
            <a:r>
              <a:rPr lang="en"/>
              <a:t> of cryptography</a:t>
            </a:r>
            <a:endParaRPr/>
          </a:p>
        </p:txBody>
      </p:sp>
      <p:sp>
        <p:nvSpPr>
          <p:cNvPr id="335" name="Google Shape;33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336" name="Google Shape;336;p43"/>
          <p:cNvGraphicFramePr/>
          <p:nvPr/>
        </p:nvGraphicFramePr>
        <p:xfrm>
          <a:off x="5480250" y="1879235"/>
          <a:ext cx="3418875" cy="2127455"/>
        </p:xfrm>
        <a:graphic>
          <a:graphicData uri="http://schemas.openxmlformats.org/drawingml/2006/table">
            <a:tbl>
              <a:tblPr>
                <a:noFill/>
                <a:tableStyleId>{DF68B0A8-356D-4739-86A0-293F613CF9FD}</a:tableStyleId>
              </a:tblPr>
              <a:tblGrid>
                <a:gridCol w="420575">
                  <a:extLst>
                    <a:ext uri="{9D8B030D-6E8A-4147-A177-3AD203B41FA5}">
                      <a16:colId xmlns:a16="http://schemas.microsoft.com/office/drawing/2014/main" val="20000"/>
                    </a:ext>
                  </a:extLst>
                </a:gridCol>
                <a:gridCol w="2998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694925">
                <a:tc>
                  <a:txBody>
                    <a:bodyPr/>
                    <a:lstStyle/>
                    <a:p>
                      <a:pPr marL="0" lvl="0" indent="0" algn="l" rtl="0">
                        <a:spcBef>
                          <a:spcPts val="0"/>
                        </a:spcBef>
                        <a:spcAft>
                          <a:spcPts val="0"/>
                        </a:spcAft>
                        <a:buNone/>
                      </a:pPr>
                      <a:endParaRPr>
                        <a:solidFill>
                          <a:srgbClr val="595959"/>
                        </a:solidFill>
                      </a:endParaRPr>
                    </a:p>
                  </a:txBody>
                  <a:tcPr marL="91425" marR="91425" marT="27425" marB="27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r>
                        <a:rPr lang="en" i="1">
                          <a:solidFill>
                            <a:srgbClr val="595959"/>
                          </a:solidFill>
                        </a:rPr>
                        <a:t>February 15, 2017</a:t>
                      </a:r>
                      <a:endParaRPr i="1">
                        <a:solidFill>
                          <a:srgbClr val="595959"/>
                        </a:solidFill>
                      </a:endParaRPr>
                    </a:p>
                  </a:txBody>
                  <a:tcPr marL="91425" marR="91425" marT="27425" marB="27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1"/>
                  </a:ext>
                </a:extLst>
              </a:tr>
              <a:tr h="1005825">
                <a:tc gridSpan="2">
                  <a:txBody>
                    <a:bodyPr/>
                    <a:lstStyle/>
                    <a:p>
                      <a:pPr marL="0" lvl="0" indent="0" algn="l" rtl="0">
                        <a:spcBef>
                          <a:spcPts val="0"/>
                        </a:spcBef>
                        <a:spcAft>
                          <a:spcPts val="0"/>
                        </a:spcAft>
                        <a:buNone/>
                      </a:pPr>
                      <a:r>
                        <a:rPr lang="en" sz="1600">
                          <a:solidFill>
                            <a:srgbClr val="595959"/>
                          </a:solidFill>
                        </a:rPr>
                        <a:t>Cryptography is nightmare magic math that cares what kind of pen you use.</a:t>
                      </a: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37" name="Google Shape;337;p43" title="Twitter logo"/>
          <p:cNvPicPr preferRelativeResize="0"/>
          <p:nvPr/>
        </p:nvPicPr>
        <p:blipFill>
          <a:blip r:embed="rId4">
            <a:alphaModFix/>
          </a:blip>
          <a:stretch>
            <a:fillRect/>
          </a:stretch>
        </p:blipFill>
        <p:spPr>
          <a:xfrm>
            <a:off x="5538992" y="1998050"/>
            <a:ext cx="499834" cy="393600"/>
          </a:xfrm>
          <a:prstGeom prst="rect">
            <a:avLst/>
          </a:prstGeom>
          <a:noFill/>
          <a:ln>
            <a:noFill/>
          </a:ln>
        </p:spPr>
      </p:pic>
      <p:pic>
        <p:nvPicPr>
          <p:cNvPr id="338" name="Google Shape;338;p43" title="Swift on Security"/>
          <p:cNvPicPr preferRelativeResize="0"/>
          <p:nvPr/>
        </p:nvPicPr>
        <p:blipFill>
          <a:blip r:embed="rId5">
            <a:alphaModFix/>
          </a:blip>
          <a:stretch>
            <a:fillRect/>
          </a:stretch>
        </p:blipFill>
        <p:spPr>
          <a:xfrm>
            <a:off x="6038825" y="1939850"/>
            <a:ext cx="2131000" cy="688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44" name="Google Shape;344;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summer 2020, CS 61A wrote a program to distribute online exams</a:t>
            </a:r>
            <a:endParaRPr/>
          </a:p>
          <a:p>
            <a:pPr marL="457200" lvl="0" indent="-342900" algn="l" rtl="0">
              <a:spcBef>
                <a:spcPts val="0"/>
              </a:spcBef>
              <a:spcAft>
                <a:spcPts val="0"/>
              </a:spcAft>
              <a:buSzPts val="1800"/>
              <a:buChar char="●"/>
            </a:pPr>
            <a:r>
              <a:rPr lang="en"/>
              <a:t>However, when writing cryptographic code, they used a secure algorithm in an insecure way</a:t>
            </a:r>
            <a:endParaRPr/>
          </a:p>
          <a:p>
            <a:pPr marL="457200" lvl="0" indent="-342900" algn="l" rtl="0">
              <a:spcBef>
                <a:spcPts val="0"/>
              </a:spcBef>
              <a:spcAft>
                <a:spcPts val="0"/>
              </a:spcAft>
              <a:buSzPts val="1800"/>
              <a:buChar char="●"/>
            </a:pPr>
            <a:r>
              <a:rPr lang="en"/>
              <a:t>Because of their mistake, it was possible to see exam questions before they were released!</a:t>
            </a:r>
            <a:endParaRPr/>
          </a:p>
          <a:p>
            <a:pPr marL="914400" lvl="1" indent="-317500" algn="l" rtl="0">
              <a:spcBef>
                <a:spcPts val="0"/>
              </a:spcBef>
              <a:spcAft>
                <a:spcPts val="0"/>
              </a:spcAft>
              <a:buSzPts val="1400"/>
              <a:buChar char="○"/>
            </a:pPr>
            <a:r>
              <a:rPr lang="en"/>
              <a:t>Later in the semester, you’ll get to try and break their insecure scheme yourself</a:t>
            </a:r>
            <a:endParaRPr/>
          </a:p>
          <a:p>
            <a:pPr marL="914400" lvl="1" indent="-317500" algn="l" rtl="0">
              <a:spcBef>
                <a:spcPts val="0"/>
              </a:spcBef>
              <a:spcAft>
                <a:spcPts val="0"/>
              </a:spcAft>
              <a:buSzPts val="1400"/>
              <a:buChar char="○"/>
            </a:pPr>
            <a:r>
              <a:rPr lang="en"/>
              <a:t>Exam leakage was reported, but we never found out if anyone actually attacked the insecure scheme</a:t>
            </a:r>
            <a:endParaRPr/>
          </a:p>
          <a:p>
            <a:pPr marL="457200" lvl="0" indent="-342900" algn="l" rtl="0">
              <a:spcBef>
                <a:spcPts val="0"/>
              </a:spcBef>
              <a:spcAft>
                <a:spcPts val="0"/>
              </a:spcAft>
              <a:buSzPts val="1800"/>
              <a:buChar char="●"/>
            </a:pPr>
            <a:r>
              <a:rPr lang="en"/>
              <a:t>The TAs who wrote this code were former CS 161 students!</a:t>
            </a:r>
            <a:endParaRPr/>
          </a:p>
          <a:p>
            <a:pPr marL="457200" lvl="0" indent="-342900" algn="l" rtl="0">
              <a:spcBef>
                <a:spcPts val="0"/>
              </a:spcBef>
              <a:spcAft>
                <a:spcPts val="0"/>
              </a:spcAft>
              <a:buSzPts val="1800"/>
              <a:buChar char="●"/>
            </a:pPr>
            <a:r>
              <a:rPr lang="en" b="1"/>
              <a:t>Takeaway</a:t>
            </a:r>
            <a:r>
              <a:rPr lang="en"/>
              <a:t>: Do not write your own crypto code!</a:t>
            </a:r>
            <a:endParaRPr/>
          </a:p>
        </p:txBody>
      </p:sp>
      <p:sp>
        <p:nvSpPr>
          <p:cNvPr id="345" name="Google Shape;34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modern era of cryptography started after WWII, with the work of Claude Shannon</a:t>
            </a:r>
            <a:endParaRPr/>
          </a:p>
          <a:p>
            <a:pPr marL="457200" lvl="0" indent="-342900" algn="l" rtl="0">
              <a:spcBef>
                <a:spcPts val="0"/>
              </a:spcBef>
              <a:spcAft>
                <a:spcPts val="0"/>
              </a:spcAft>
              <a:buSzPts val="1800"/>
              <a:buChar char="●"/>
            </a:pPr>
            <a:r>
              <a:rPr lang="en"/>
              <a:t>“New Directions in Cryptography” (1976) showed how number theory can be used in cryptography</a:t>
            </a:r>
            <a:endParaRPr/>
          </a:p>
          <a:p>
            <a:pPr marL="914400" lvl="1" indent="-317500" algn="l" rtl="0">
              <a:spcBef>
                <a:spcPts val="0"/>
              </a:spcBef>
              <a:spcAft>
                <a:spcPts val="0"/>
              </a:spcAft>
              <a:buSzPts val="1400"/>
              <a:buChar char="○"/>
            </a:pPr>
            <a:r>
              <a:rPr lang="en"/>
              <a:t>Its authors, Whitfield Diffie and Martin Hellman, won the Turing Award in 2015 for this paper</a:t>
            </a:r>
            <a:endParaRPr/>
          </a:p>
          <a:p>
            <a:pPr marL="457200" lvl="0" indent="-342900" algn="l" rtl="0">
              <a:spcBef>
                <a:spcPts val="0"/>
              </a:spcBef>
              <a:spcAft>
                <a:spcPts val="0"/>
              </a:spcAft>
              <a:buSzPts val="1800"/>
              <a:buChar char="●"/>
            </a:pPr>
            <a:r>
              <a:rPr lang="en"/>
              <a:t>This is the era of cryptography we’ll be focusing on</a:t>
            </a:r>
            <a:endParaRPr/>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1005" name="Google Shape;1005;p95"/>
          <p:cNvGraphicFramePr/>
          <p:nvPr/>
        </p:nvGraphicFramePr>
        <p:xfrm>
          <a:off x="739025" y="1827450"/>
          <a:ext cx="3000000" cy="300000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352" name="Google Shape;352;p45"/>
          <p:cNvSpPr txBox="1"/>
          <p:nvPr/>
        </p:nvSpPr>
        <p:spPr>
          <a:xfrm>
            <a:off x="512100" y="4520775"/>
            <a:ext cx="81198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3000000" cy="300000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1094" name="Google Shape;1094;p102"/>
          <p:cNvGraphicFramePr/>
          <p:nvPr/>
        </p:nvGraphicFramePr>
        <p:xfrm>
          <a:off x="461125" y="2290125"/>
          <a:ext cx="3000000" cy="3000000"/>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19" name="Google Shape;111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120" name="Google Shape;1120;p105"/>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5"/>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23" name="Google Shape;1123;p105"/>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25" name="Google Shape;1125;p105"/>
          <p:cNvCxnSpPr>
            <a:endCxn id="1123"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6" name="Google Shape;1126;p105"/>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27" name="Google Shape;1127;p105"/>
          <p:cNvCxnSpPr>
            <a:stCxn id="1123" idx="3"/>
            <a:endCxn id="1126"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8" name="Google Shape;1128;p105"/>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32" name="Google Shape;1132;p105"/>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34" name="Google Shape;1134;p105"/>
          <p:cNvCxnSpPr>
            <a:endCxn id="1132"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5" name="Google Shape;1135;p105"/>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105"/>
          <p:cNvSpPr txBox="1"/>
          <p:nvPr/>
        </p:nvSpPr>
        <p:spPr>
          <a:xfrm>
            <a:off x="275550" y="4539800"/>
            <a:ext cx="70104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What if we use the same key </a:t>
            </a:r>
            <a:r>
              <a:rPr lang="en" sz="1800" i="1"/>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Eve sees two ciphertexts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45" name="Google Shape;11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46" name="Google Shape;1146;p106"/>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49" name="Google Shape;1149;p106"/>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51" name="Google Shape;1151;p106"/>
          <p:cNvCxnSpPr>
            <a:endCxn id="1149"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2" name="Google Shape;1152;p106"/>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53" name="Google Shape;1153;p106"/>
          <p:cNvCxnSpPr>
            <a:stCxn id="1149" idx="3"/>
            <a:endCxn id="1152"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106"/>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58" name="Google Shape;1158;p106"/>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60" name="Google Shape;1160;p106"/>
          <p:cNvCxnSpPr>
            <a:endCxn id="1158"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1" name="Google Shape;1161;p106"/>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106"/>
          <p:cNvSpPr/>
          <p:nvPr/>
        </p:nvSpPr>
        <p:spPr>
          <a:xfrm>
            <a:off x="5429775" y="2964375"/>
            <a:ext cx="4065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rPr>
              <a:t>(</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w="9525" cap="flat" cmpd="sng">
            <a:solidFill>
              <a:schemeClr val="dk2"/>
            </a:solidFill>
            <a:prstDash val="solid"/>
            <a:round/>
            <a:headEnd type="none" w="med" len="med"/>
            <a:tailEnd type="triangle" w="med" len="med"/>
          </a:ln>
        </p:spPr>
      </p:cxnSp>
      <p:cxnSp>
        <p:nvCxnSpPr>
          <p:cNvPr id="1166" name="Google Shape;1166;p106"/>
          <p:cNvCxnSpPr>
            <a:stCxn id="1161" idx="3"/>
            <a:endCxn id="1163" idx="2"/>
          </p:cNvCxnSpPr>
          <p:nvPr/>
        </p:nvCxnSpPr>
        <p:spPr>
          <a:xfrm rot="10800000" flipH="1">
            <a:off x="5057700" y="3434475"/>
            <a:ext cx="575400" cy="546000"/>
          </a:xfrm>
          <a:prstGeom prst="bentConnector2">
            <a:avLst/>
          </a:prstGeom>
          <a:noFill/>
          <a:ln w="9525" cap="flat" cmpd="sng">
            <a:solidFill>
              <a:schemeClr val="dk2"/>
            </a:solidFill>
            <a:prstDash val="solid"/>
            <a:round/>
            <a:headEnd type="none" w="med" len="med"/>
            <a:tailEnd type="triangle" w="med" len="med"/>
          </a:ln>
        </p:spPr>
      </p:cxnSp>
      <p:cxnSp>
        <p:nvCxnSpPr>
          <p:cNvPr id="1167" name="Google Shape;1167;p106"/>
          <p:cNvCxnSpPr>
            <a:stCxn id="1163" idx="3"/>
            <a:endCxn id="1164" idx="1"/>
          </p:cNvCxnSpPr>
          <p:nvPr/>
        </p:nvCxnSpPr>
        <p:spPr>
          <a:xfrm>
            <a:off x="5836275" y="3199425"/>
            <a:ext cx="368700" cy="0"/>
          </a:xfrm>
          <a:prstGeom prst="straightConnector1">
            <a:avLst/>
          </a:prstGeom>
          <a:noFill/>
          <a:ln w="9525" cap="flat" cmpd="sng">
            <a:solidFill>
              <a:schemeClr val="dk2"/>
            </a:solidFill>
            <a:prstDash val="solid"/>
            <a:round/>
            <a:headEnd type="none" w="med" len="med"/>
            <a:tailEnd type="triangle" w="med" len="med"/>
          </a:ln>
        </p:spPr>
      </p:cxnSp>
      <p:sp>
        <p:nvSpPr>
          <p:cNvPr id="1168" name="Google Shape;1168;p106"/>
          <p:cNvSpPr txBox="1"/>
          <p:nvPr/>
        </p:nvSpPr>
        <p:spPr>
          <a:xfrm>
            <a:off x="7985600" y="1293425"/>
            <a:ext cx="765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If Eve XORs the two ciphertexts, she learns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75" name="Google Shape;1175;p10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we use the same key </a:t>
            </a:r>
            <a:r>
              <a:rPr lang="en" i="1"/>
              <a:t>twice</a:t>
            </a:r>
            <a:r>
              <a:rPr lang="en"/>
              <a:t>?</a:t>
            </a:r>
            <a:endParaRPr/>
          </a:p>
          <a:p>
            <a:pPr marL="914400" lvl="1" indent="-317500" algn="l" rtl="0">
              <a:spcBef>
                <a:spcPts val="0"/>
              </a:spcBef>
              <a:spcAft>
                <a:spcPts val="0"/>
              </a:spcAft>
              <a:buSzPts val="1400"/>
              <a:buChar char="○"/>
            </a:pPr>
            <a:r>
              <a:rPr lang="en"/>
              <a:t>Alice encrypts </a:t>
            </a:r>
            <a:r>
              <a:rPr lang="en" i="1"/>
              <a:t>M</a:t>
            </a:r>
            <a:r>
              <a:rPr lang="en" sz="900" i="1"/>
              <a:t>0</a:t>
            </a:r>
            <a:r>
              <a:rPr lang="en"/>
              <a:t> and </a:t>
            </a:r>
            <a:r>
              <a:rPr lang="en" i="1"/>
              <a:t>M</a:t>
            </a:r>
            <a:r>
              <a:rPr lang="en" sz="900" i="1"/>
              <a:t>1</a:t>
            </a:r>
            <a:r>
              <a:rPr lang="en"/>
              <a:t> with the same key</a:t>
            </a:r>
            <a:endParaRPr/>
          </a:p>
          <a:p>
            <a:pPr marL="914400" lvl="1" indent="-317500" algn="l" rtl="0">
              <a:spcBef>
                <a:spcPts val="0"/>
              </a:spcBef>
              <a:spcAft>
                <a:spcPts val="0"/>
              </a:spcAft>
              <a:buSzPts val="1400"/>
              <a:buChar char="○"/>
            </a:pPr>
            <a:r>
              <a:rPr lang="en"/>
              <a:t>Eve observes </a:t>
            </a:r>
            <a:r>
              <a:rPr lang="en" i="1"/>
              <a:t>K</a:t>
            </a:r>
            <a:r>
              <a:rPr lang="en"/>
              <a:t> ⊕ </a:t>
            </a:r>
            <a:r>
              <a:rPr lang="en" i="1"/>
              <a:t>M</a:t>
            </a:r>
            <a:r>
              <a:rPr lang="en" sz="900" i="1"/>
              <a:t>0</a:t>
            </a:r>
            <a:r>
              <a:rPr lang="en" i="1"/>
              <a:t> </a:t>
            </a:r>
            <a:r>
              <a:rPr lang="en"/>
              <a:t>and </a:t>
            </a:r>
            <a:r>
              <a:rPr lang="en" i="1"/>
              <a:t>K</a:t>
            </a:r>
            <a:r>
              <a:rPr lang="en"/>
              <a:t> ⊕ </a:t>
            </a:r>
            <a:r>
              <a:rPr lang="en" i="1"/>
              <a:t>M</a:t>
            </a:r>
            <a:r>
              <a:rPr lang="en" sz="900" i="1"/>
              <a:t>1</a:t>
            </a:r>
            <a:r>
              <a:rPr lang="en" i="1"/>
              <a:t> </a:t>
            </a:r>
            <a:endParaRPr/>
          </a:p>
          <a:p>
            <a:pPr marL="914400" lvl="1" indent="-317500" algn="l" rtl="0">
              <a:spcBef>
                <a:spcPts val="0"/>
              </a:spcBef>
              <a:spcAft>
                <a:spcPts val="0"/>
              </a:spcAft>
              <a:buSzPts val="1400"/>
              <a:buChar char="○"/>
            </a:pPr>
            <a:r>
              <a:rPr lang="en"/>
              <a:t>Eve computes (</a:t>
            </a:r>
            <a:r>
              <a:rPr lang="en" i="1"/>
              <a:t>K</a:t>
            </a:r>
            <a:r>
              <a:rPr lang="en"/>
              <a:t> ⊕ </a:t>
            </a:r>
            <a:r>
              <a:rPr lang="en" i="1"/>
              <a:t>M</a:t>
            </a:r>
            <a:r>
              <a:rPr lang="en" sz="900" i="1"/>
              <a:t>0</a:t>
            </a:r>
            <a:r>
              <a:rPr lang="en"/>
              <a:t>) ⊕ (</a:t>
            </a:r>
            <a:r>
              <a:rPr lang="en" i="1"/>
              <a:t>K</a:t>
            </a:r>
            <a:r>
              <a:rPr lang="en"/>
              <a:t> ⊕ </a:t>
            </a:r>
            <a:r>
              <a:rPr lang="en" i="1"/>
              <a:t>M</a:t>
            </a:r>
            <a:r>
              <a:rPr lang="en" sz="900" i="1"/>
              <a:t>1</a:t>
            </a:r>
            <a:r>
              <a:rPr lang="en"/>
              <a:t>) = </a:t>
            </a:r>
            <a:r>
              <a:rPr lang="en" i="1"/>
              <a:t>M</a:t>
            </a:r>
            <a:r>
              <a:rPr lang="en" sz="900" i="1"/>
              <a:t>0</a:t>
            </a:r>
            <a:r>
              <a:rPr lang="en" i="1"/>
              <a:t> </a:t>
            </a:r>
            <a:r>
              <a:rPr lang="en"/>
              <a:t>⊕ </a:t>
            </a:r>
            <a:r>
              <a:rPr lang="en" i="1"/>
              <a:t>M</a:t>
            </a:r>
            <a:r>
              <a:rPr lang="en" sz="900" i="1"/>
              <a:t>1</a:t>
            </a:r>
            <a:endParaRPr/>
          </a:p>
          <a:p>
            <a:pPr marL="1371600" lvl="2" indent="-317500" algn="l" rtl="0">
              <a:spcBef>
                <a:spcPts val="0"/>
              </a:spcBef>
              <a:spcAft>
                <a:spcPts val="0"/>
              </a:spcAft>
              <a:buSzPts val="1400"/>
              <a:buChar char="■"/>
            </a:pPr>
            <a:r>
              <a:rPr lang="en"/>
              <a:t>Recall the XOR property: the </a:t>
            </a:r>
            <a:r>
              <a:rPr lang="en" i="1"/>
              <a:t>K</a:t>
            </a:r>
            <a:r>
              <a:rPr lang="en"/>
              <a:t>'s cancel out</a:t>
            </a:r>
            <a:endParaRPr/>
          </a:p>
          <a:p>
            <a:pPr marL="457200" lvl="0" indent="-342900" algn="l" rtl="0">
              <a:spcBef>
                <a:spcPts val="0"/>
              </a:spcBef>
              <a:spcAft>
                <a:spcPts val="0"/>
              </a:spcAft>
              <a:buSzPts val="1800"/>
              <a:buChar char="●"/>
            </a:pPr>
            <a:r>
              <a:rPr lang="en"/>
              <a:t>Eve has learned </a:t>
            </a:r>
            <a:r>
              <a:rPr lang="en" i="1"/>
              <a:t>M</a:t>
            </a:r>
            <a:r>
              <a:rPr lang="en" sz="1300" i="1"/>
              <a:t>0</a:t>
            </a:r>
            <a:r>
              <a:rPr lang="en" i="1"/>
              <a:t> </a:t>
            </a:r>
            <a:r>
              <a:rPr lang="en"/>
              <a:t>⊕ </a:t>
            </a:r>
            <a:r>
              <a:rPr lang="en" i="1"/>
              <a:t>M</a:t>
            </a:r>
            <a:r>
              <a:rPr lang="en" sz="1300" i="1"/>
              <a:t>1</a:t>
            </a:r>
            <a:r>
              <a:rPr lang="en"/>
              <a:t>. This is partial information about the messages!</a:t>
            </a:r>
            <a:endParaRPr/>
          </a:p>
          <a:p>
            <a:pPr marL="914400" lvl="1" indent="-317500" algn="l" rtl="0">
              <a:spcBef>
                <a:spcPts val="0"/>
              </a:spcBef>
              <a:spcAft>
                <a:spcPts val="0"/>
              </a:spcAft>
              <a:buSzPts val="1400"/>
              <a:buChar char="○"/>
            </a:pPr>
            <a:r>
              <a:rPr lang="en"/>
              <a:t>In words, Eve knows which bits in </a:t>
            </a:r>
            <a:r>
              <a:rPr lang="en" i="1"/>
              <a:t>M</a:t>
            </a:r>
            <a:r>
              <a:rPr lang="en" sz="900" i="1"/>
              <a:t>0</a:t>
            </a:r>
            <a:r>
              <a:rPr lang="en"/>
              <a:t> match bits in </a:t>
            </a:r>
            <a:r>
              <a:rPr lang="en" i="1"/>
              <a:t>M</a:t>
            </a:r>
            <a:r>
              <a:rPr lang="en" sz="900" i="1"/>
              <a:t>1</a:t>
            </a:r>
            <a:endParaRPr/>
          </a:p>
          <a:p>
            <a:pPr marL="914400" lvl="1" indent="-317500" algn="l" rtl="0">
              <a:spcBef>
                <a:spcPts val="0"/>
              </a:spcBef>
              <a:spcAft>
                <a:spcPts val="0"/>
              </a:spcAft>
              <a:buSzPts val="1400"/>
              <a:buChar char="○"/>
            </a:pPr>
            <a:r>
              <a:rPr lang="en"/>
              <a:t>If Eve knows </a:t>
            </a:r>
            <a:r>
              <a:rPr lang="en" i="1"/>
              <a:t>M</a:t>
            </a:r>
            <a:r>
              <a:rPr lang="en" sz="900" i="1"/>
              <a:t>0</a:t>
            </a:r>
            <a:r>
              <a:rPr lang="en"/>
              <a:t>, she can deduce </a:t>
            </a:r>
            <a:r>
              <a:rPr lang="en" i="1"/>
              <a:t>M</a:t>
            </a:r>
            <a:r>
              <a:rPr lang="en" sz="900" i="1"/>
              <a:t>1</a:t>
            </a:r>
            <a:r>
              <a:rPr lang="en"/>
              <a:t> (and vice-versa)</a:t>
            </a:r>
            <a:endParaRPr/>
          </a:p>
          <a:p>
            <a:pPr marL="914400" lvl="1" indent="-317500" algn="l" rtl="0">
              <a:spcBef>
                <a:spcPts val="0"/>
              </a:spcBef>
              <a:spcAft>
                <a:spcPts val="0"/>
              </a:spcAft>
              <a:buSzPts val="1400"/>
              <a:buChar char="○"/>
            </a:pPr>
            <a:r>
              <a:rPr lang="en"/>
              <a:t>Eve can also guess </a:t>
            </a:r>
            <a:r>
              <a:rPr lang="en" i="1"/>
              <a:t>M</a:t>
            </a:r>
            <a:r>
              <a:rPr lang="en" sz="900" i="1"/>
              <a:t>0</a:t>
            </a:r>
            <a:r>
              <a:rPr lang="en"/>
              <a:t> and check that </a:t>
            </a:r>
            <a:r>
              <a:rPr lang="en" i="1"/>
              <a:t>M</a:t>
            </a:r>
            <a:r>
              <a:rPr lang="en" sz="900" i="1"/>
              <a:t>1</a:t>
            </a:r>
            <a:r>
              <a:rPr lang="en"/>
              <a:t> matches her guess for </a:t>
            </a:r>
            <a:r>
              <a:rPr lang="en" i="1"/>
              <a:t>M</a:t>
            </a:r>
            <a:r>
              <a:rPr lang="en" sz="900" i="1"/>
              <a:t>0</a:t>
            </a:r>
            <a:endParaRPr/>
          </a:p>
          <a:p>
            <a:pPr marL="457200" lvl="0" indent="-342900" algn="l" rtl="0">
              <a:spcBef>
                <a:spcPts val="0"/>
              </a:spcBef>
              <a:spcAft>
                <a:spcPts val="0"/>
              </a:spcAft>
              <a:buSzPts val="1800"/>
              <a:buChar char="●"/>
            </a:pPr>
            <a:r>
              <a:rPr lang="en"/>
              <a:t>Result: One-time pads are not secure if the key is reused</a:t>
            </a:r>
            <a:endParaRPr/>
          </a:p>
          <a:p>
            <a:pPr marL="914400" lvl="1" indent="-317500" algn="l" rtl="0">
              <a:spcBef>
                <a:spcPts val="0"/>
              </a:spcBef>
              <a:spcAft>
                <a:spcPts val="0"/>
              </a:spcAft>
              <a:buSzPts val="1400"/>
              <a:buChar char="○"/>
            </a:pPr>
            <a:r>
              <a:rPr lang="en"/>
              <a:t>Alice and Bob must use a different key for every message!</a:t>
            </a:r>
            <a:endParaRPr/>
          </a:p>
        </p:txBody>
      </p:sp>
      <p:sp>
        <p:nvSpPr>
          <p:cNvPr id="1176" name="Google Shape;11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a:stretch/>
        </p:blipFill>
        <p:spPr>
          <a:xfrm>
            <a:off x="2163940" y="2571750"/>
            <a:ext cx="4816113" cy="2571751"/>
          </a:xfrm>
          <a:prstGeom prst="rect">
            <a:avLst/>
          </a:prstGeom>
          <a:noFill/>
          <a:ln>
            <a:noFill/>
          </a:ln>
        </p:spPr>
      </p:pic>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and Bob: The main characters trying to send messages to each other over an insecure communication channel</a:t>
            </a:r>
            <a:endParaRPr/>
          </a:p>
          <a:p>
            <a:pPr marL="914400" lvl="1" indent="-317500" algn="l" rtl="0">
              <a:spcBef>
                <a:spcPts val="0"/>
              </a:spcBef>
              <a:spcAft>
                <a:spcPts val="0"/>
              </a:spcAft>
              <a:buSzPts val="1400"/>
              <a:buChar char="○"/>
            </a:pPr>
            <a:r>
              <a:rPr lang="en"/>
              <a:t>Carol and Dave can also join the party later</a:t>
            </a:r>
            <a:endParaRPr/>
          </a:p>
          <a:p>
            <a:pPr marL="457200" lvl="0" indent="-342900" algn="l" rtl="0">
              <a:spcBef>
                <a:spcPts val="0"/>
              </a:spcBef>
              <a:spcAft>
                <a:spcPts val="0"/>
              </a:spcAft>
              <a:buSzPts val="1800"/>
              <a:buChar char="●"/>
            </a:pPr>
            <a:r>
              <a:rPr lang="en"/>
              <a:t>Eve: An </a:t>
            </a:r>
            <a:r>
              <a:rPr lang="en" b="1"/>
              <a:t>eavesdropper</a:t>
            </a:r>
            <a:r>
              <a:rPr lang="en"/>
              <a:t> who can read any data sent over the channel</a:t>
            </a:r>
            <a:endParaRPr/>
          </a:p>
          <a:p>
            <a:pPr marL="457200" lvl="0" indent="-342900" algn="l" rtl="0">
              <a:spcBef>
                <a:spcPts val="0"/>
              </a:spcBef>
              <a:spcAft>
                <a:spcPts val="0"/>
              </a:spcAft>
              <a:buSzPts val="1800"/>
              <a:buChar char="●"/>
            </a:pPr>
            <a:r>
              <a:rPr lang="en"/>
              <a:t>Mallory: A </a:t>
            </a:r>
            <a:r>
              <a:rPr lang="en" b="1"/>
              <a:t>manipulator</a:t>
            </a:r>
            <a:r>
              <a:rPr lang="en"/>
              <a:t> who can read and modify any data sent over the channel</a:t>
            </a:r>
            <a:endParaRPr/>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87"/>
        <p:cNvGrpSpPr/>
        <p:nvPr/>
      </p:nvGrpSpPr>
      <p:grpSpPr>
        <a:xfrm>
          <a:off x="0" y="0"/>
          <a:ext cx="0" cy="0"/>
          <a:chOff x="0" y="0"/>
          <a:chExt cx="0" cy="0"/>
        </a:xfrm>
      </p:grpSpPr>
      <p:sp>
        <p:nvSpPr>
          <p:cNvPr id="1188" name="Google Shape;1188;p10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in Practice: Spies</a:t>
            </a:r>
            <a:endParaRPr/>
          </a:p>
        </p:txBody>
      </p:sp>
      <p:sp>
        <p:nvSpPr>
          <p:cNvPr id="1189" name="Google Shape;1189;p10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home base, the spy obtains a large amount of key material (e.g. a book of random bits)</a:t>
            </a:r>
            <a:endParaRPr/>
          </a:p>
          <a:p>
            <a:pPr marL="457200" lvl="0" indent="-342900" algn="l" rtl="0">
              <a:spcBef>
                <a:spcPts val="0"/>
              </a:spcBef>
              <a:spcAft>
                <a:spcPts val="0"/>
              </a:spcAft>
              <a:buSzPts val="1800"/>
              <a:buChar char="●"/>
            </a:pPr>
            <a:r>
              <a:rPr lang="en"/>
              <a:t>In the field, the spy listens for secret messages from their home country</a:t>
            </a:r>
            <a:endParaRPr/>
          </a:p>
          <a:p>
            <a:pPr marL="914400" lvl="1" indent="-317500" algn="l" rtl="0">
              <a:spcBef>
                <a:spcPts val="0"/>
              </a:spcBef>
              <a:spcAft>
                <a:spcPts val="0"/>
              </a:spcAft>
              <a:buSzPts val="1400"/>
              <a:buChar char="○"/>
            </a:pPr>
            <a:r>
              <a:rPr lang="en"/>
              <a:t>There are shortwave and terrestrial radio “number stations”</a:t>
            </a:r>
            <a:endParaRPr/>
          </a:p>
          <a:p>
            <a:pPr marL="914400" lvl="1" indent="-317500" algn="l" rtl="0">
              <a:spcBef>
                <a:spcPts val="0"/>
              </a:spcBef>
              <a:spcAft>
                <a:spcPts val="0"/>
              </a:spcAft>
              <a:buSzPts val="1400"/>
              <a:buChar char="○"/>
            </a:pPr>
            <a:r>
              <a:rPr lang="en"/>
              <a:t>At a regular time, a voice gets on the air and reads a series of numbers</a:t>
            </a:r>
            <a:endParaRPr/>
          </a:p>
          <a:p>
            <a:pPr marL="914400" lvl="1" indent="-317500" algn="l" rtl="0">
              <a:spcBef>
                <a:spcPts val="0"/>
              </a:spcBef>
              <a:spcAft>
                <a:spcPts val="0"/>
              </a:spcAft>
              <a:buSzPts val="1400"/>
              <a:buChar char="○"/>
            </a:pPr>
            <a:r>
              <a:rPr lang="en"/>
              <a:t>If you don’t know the key, this looks like a meaningless sequence of random numbers</a:t>
            </a:r>
            <a:endParaRPr/>
          </a:p>
          <a:p>
            <a:pPr marL="914400" lvl="1" indent="-317500" algn="l" rtl="0">
              <a:spcBef>
                <a:spcPts val="0"/>
              </a:spcBef>
              <a:spcAft>
                <a:spcPts val="0"/>
              </a:spcAft>
              <a:buSzPts val="1400"/>
              <a:buChar char="○"/>
            </a:pPr>
            <a:r>
              <a:rPr lang="en"/>
              <a:t>If you know the key, you can decrypt the spy message!</a:t>
            </a:r>
            <a:endParaRPr/>
          </a:p>
          <a:p>
            <a:pPr marL="457200" lvl="0" indent="-342900" algn="l" rtl="0">
              <a:spcBef>
                <a:spcPts val="0"/>
              </a:spcBef>
              <a:spcAft>
                <a:spcPts val="0"/>
              </a:spcAft>
              <a:buSzPts val="1800"/>
              <a:buChar char="●"/>
            </a:pPr>
            <a:r>
              <a:rPr lang="en"/>
              <a:t>What if you don’t want to send anything to any spies?</a:t>
            </a:r>
            <a:endParaRPr/>
          </a:p>
          <a:p>
            <a:pPr marL="914400" lvl="1" indent="-317500" algn="l" rtl="0">
              <a:spcBef>
                <a:spcPts val="0"/>
              </a:spcBef>
              <a:spcAft>
                <a:spcPts val="0"/>
              </a:spcAft>
              <a:buSzPts val="1400"/>
              <a:buChar char="○"/>
            </a:pPr>
            <a:r>
              <a:rPr lang="en"/>
              <a:t>Read out a list of random numbers anyway</a:t>
            </a:r>
            <a:endParaRPr/>
          </a:p>
          <a:p>
            <a:pPr marL="914400" lvl="1" indent="-317500" algn="l" rtl="0">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94"/>
        <p:cNvGrpSpPr/>
        <p:nvPr/>
      </p:nvGrpSpPr>
      <p:grpSpPr>
        <a:xfrm>
          <a:off x="0" y="0"/>
          <a:ext cx="0" cy="0"/>
          <a:chOff x="0" y="0"/>
          <a:chExt cx="0" cy="0"/>
        </a:xfrm>
      </p:grpSpPr>
      <p:sp>
        <p:nvSpPr>
          <p:cNvPr id="1195" name="Google Shape;1195;p1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 in Practice: VENONA</a:t>
            </a:r>
            <a:endParaRPr/>
          </a:p>
        </p:txBody>
      </p:sp>
      <p:sp>
        <p:nvSpPr>
          <p:cNvPr id="1196" name="Google Shape;1196;p1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Soviet spies used one-time pads for communication from their spies in the US</a:t>
            </a:r>
            <a:endParaRPr/>
          </a:p>
          <a:p>
            <a:pPr marL="457200" lvl="0" indent="-342900" algn="l" rtl="0">
              <a:spcBef>
                <a:spcPts val="0"/>
              </a:spcBef>
              <a:spcAft>
                <a:spcPts val="0"/>
              </a:spcAft>
              <a:buSzPts val="1800"/>
              <a:buChar char="●"/>
            </a:pPr>
            <a:r>
              <a:rPr lang="en"/>
              <a:t>During WWII, the Soviets started reusing key material</a:t>
            </a:r>
            <a:endParaRPr/>
          </a:p>
          <a:p>
            <a:pPr marL="914400" lvl="1" indent="-317500" algn="l" rtl="0">
              <a:spcBef>
                <a:spcPts val="0"/>
              </a:spcBef>
              <a:spcAft>
                <a:spcPts val="0"/>
              </a:spcAft>
              <a:buSzPts val="1400"/>
              <a:buChar char="○"/>
            </a:pPr>
            <a:r>
              <a:rPr lang="en"/>
              <a:t>Uncertain whether it was just the cost of generating pads or what…</a:t>
            </a:r>
            <a:endParaRPr/>
          </a:p>
          <a:p>
            <a:pPr marL="457200" lvl="0" indent="-342900" algn="l" rtl="0">
              <a:spcBef>
                <a:spcPts val="0"/>
              </a:spcBef>
              <a:spcAft>
                <a:spcPts val="0"/>
              </a:spcAft>
              <a:buSzPts val="1800"/>
              <a:buChar char="●"/>
            </a:pPr>
            <a:r>
              <a:rPr lang="en"/>
              <a:t>VENONA was a US cryptanalysis project designed to break these messages</a:t>
            </a:r>
            <a:endParaRPr/>
          </a:p>
          <a:p>
            <a:pPr marL="914400" lvl="1" indent="-317500" algn="l" rtl="0">
              <a:spcBef>
                <a:spcPts val="0"/>
              </a:spcBef>
              <a:spcAft>
                <a:spcPts val="0"/>
              </a:spcAft>
              <a:buSzPts val="1400"/>
              <a:buChar char="○"/>
            </a:pPr>
            <a:r>
              <a:rPr lang="en"/>
              <a:t>Included confirming/identifying the spies targeting the US Manhattan project</a:t>
            </a:r>
            <a:endParaRPr/>
          </a:p>
          <a:p>
            <a:pPr marL="914400" lvl="1" indent="-317500" algn="l" rtl="0">
              <a:spcBef>
                <a:spcPts val="0"/>
              </a:spcBef>
              <a:spcAft>
                <a:spcPts val="0"/>
              </a:spcAft>
              <a:buSzPts val="1400"/>
              <a:buChar char="○"/>
            </a:pPr>
            <a:r>
              <a:rPr lang="en"/>
              <a:t>Project continued until 1980!</a:t>
            </a:r>
            <a:endParaRPr/>
          </a:p>
          <a:p>
            <a:pPr marL="457200" lvl="0" indent="-342900" algn="l" rtl="0">
              <a:spcBef>
                <a:spcPts val="0"/>
              </a:spcBef>
              <a:spcAft>
                <a:spcPts val="0"/>
              </a:spcAft>
              <a:buSzPts val="1800"/>
              <a:buChar char="●"/>
            </a:pPr>
            <a:r>
              <a:rPr lang="en"/>
              <a:t>Not declassified until 1995!</a:t>
            </a:r>
            <a:endParaRPr/>
          </a:p>
          <a:p>
            <a:pPr marL="914400" lvl="1" indent="-317500" algn="l" rtl="0">
              <a:spcBef>
                <a:spcPts val="0"/>
              </a:spcBef>
              <a:spcAft>
                <a:spcPts val="0"/>
              </a:spcAft>
              <a:buSzPts val="1400"/>
              <a:buChar char="○"/>
            </a:pPr>
            <a:r>
              <a:rPr lang="en"/>
              <a:t>So secret even President Truman wasn’t informed about it</a:t>
            </a:r>
            <a:endParaRPr/>
          </a:p>
          <a:p>
            <a:pPr marL="914400" lvl="1" indent="-317500" algn="l" rtl="0">
              <a:spcBef>
                <a:spcPts val="0"/>
              </a:spcBef>
              <a:spcAft>
                <a:spcPts val="0"/>
              </a:spcAft>
              <a:buSzPts val="1400"/>
              <a:buChar char="○"/>
            </a:pPr>
            <a:r>
              <a:rPr lang="en"/>
              <a:t>The Soviets found out about it in 1949 through their spy Ken Philby, but their one-time pad reuse was fixed after 1948 anyway</a:t>
            </a:r>
            <a:endParaRPr/>
          </a:p>
          <a:p>
            <a:pPr marL="457200" lvl="0" indent="-342900" algn="l" rtl="0">
              <a:spcBef>
                <a:spcPts val="0"/>
              </a:spcBef>
              <a:spcAft>
                <a:spcPts val="0"/>
              </a:spcAft>
              <a:buSzPts val="1800"/>
              <a:buChar char="●"/>
            </a:pPr>
            <a:r>
              <a:rPr lang="en" b="1"/>
              <a:t>Takeaway</a:t>
            </a:r>
            <a:r>
              <a:rPr lang="en"/>
              <a:t>: Otherwise-secure cryptographic systems can fail very badly if used improperly!</a:t>
            </a:r>
            <a:endParaRPr/>
          </a:p>
        </p:txBody>
      </p:sp>
      <p:sp>
        <p:nvSpPr>
          <p:cNvPr id="1197" name="Google Shape;119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What’s cryptography?</a:t>
            </a:r>
            <a:endParaRPr/>
          </a:p>
          <a:p>
            <a:pPr marL="914400" lvl="1" indent="-317500" algn="l" rtl="0">
              <a:spcBef>
                <a:spcPts val="0"/>
              </a:spcBef>
              <a:spcAft>
                <a:spcPts val="0"/>
              </a:spcAft>
              <a:buSzPts val="1400"/>
              <a:buChar char="○"/>
            </a:pPr>
            <a:r>
              <a:rPr lang="en"/>
              <a:t>Communicating securely over insecure channels</a:t>
            </a:r>
            <a:endParaRPr/>
          </a:p>
          <a:p>
            <a:pPr marL="914400" lvl="1" indent="-317500" algn="l" rtl="0">
              <a:spcBef>
                <a:spcPts val="0"/>
              </a:spcBef>
              <a:spcAft>
                <a:spcPts val="0"/>
              </a:spcAft>
              <a:buSzPts val="1400"/>
              <a:buChar char="○"/>
            </a:pPr>
            <a:r>
              <a:rPr lang="en"/>
              <a:t>You should never write your own crypto! Use existing libraries instead.</a:t>
            </a:r>
            <a:endParaRPr/>
          </a:p>
          <a:p>
            <a:pPr marL="457200" lvl="0" indent="-342900" algn="l" rtl="0">
              <a:spcBef>
                <a:spcPts val="0"/>
              </a:spcBef>
              <a:spcAft>
                <a:spcPts val="0"/>
              </a:spcAft>
              <a:buSzPts val="1800"/>
              <a:buChar char="●"/>
            </a:pPr>
            <a:r>
              <a:rPr lang="en"/>
              <a:t>Definitions</a:t>
            </a:r>
            <a:endParaRPr/>
          </a:p>
          <a:p>
            <a:pPr marL="914400" lvl="1" indent="-317500" algn="l" rtl="0">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marL="914400" lvl="1" indent="-317500" algn="l" rtl="0">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marL="914400" lvl="1" indent="-317500" algn="l" rtl="0">
              <a:spcBef>
                <a:spcPts val="0"/>
              </a:spcBef>
              <a:spcAft>
                <a:spcPts val="0"/>
              </a:spcAft>
              <a:buSzPts val="1400"/>
              <a:buChar char="○"/>
            </a:pPr>
            <a:r>
              <a:rPr lang="en"/>
              <a:t>Crypto uses secret keys. Kerckhoff’s principle says to assume the attacker knows the entire system, except the secret keys.</a:t>
            </a:r>
            <a:endParaRPr/>
          </a:p>
          <a:p>
            <a:pPr marL="914400" lvl="1" indent="-317500" algn="l" rtl="0">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10" name="Google Shape;1210;p11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IND-CPA security</a:t>
            </a:r>
            <a:endParaRPr/>
          </a:p>
          <a:p>
            <a:pPr marL="914400" lvl="1" indent="-317500" algn="l" rtl="0">
              <a:spcBef>
                <a:spcPts val="0"/>
              </a:spcBef>
              <a:spcAft>
                <a:spcPts val="0"/>
              </a:spcAft>
              <a:buSzPts val="1400"/>
              <a:buChar char="○"/>
            </a:pPr>
            <a:r>
              <a:rPr lang="en"/>
              <a:t>Even if Eve can trick Alice into encrypting some messages of Eve’s choosing, given the encryption of either </a:t>
            </a:r>
            <a:r>
              <a:rPr lang="en" i="1"/>
              <a:t>M</a:t>
            </a:r>
            <a:r>
              <a:rPr lang="en" sz="900"/>
              <a:t>0</a:t>
            </a:r>
            <a:r>
              <a:rPr lang="en"/>
              <a:t> or </a:t>
            </a:r>
            <a:r>
              <a:rPr lang="en" i="1"/>
              <a:t>M</a:t>
            </a:r>
            <a:r>
              <a:rPr lang="en" sz="900"/>
              <a:t>1</a:t>
            </a:r>
            <a:r>
              <a:rPr lang="en"/>
              <a:t>, Eve cannot distinguish which message was sent with probability greater than 1/2.</a:t>
            </a:r>
            <a:endParaRPr/>
          </a:p>
          <a:p>
            <a:pPr marL="914400" lvl="1" indent="-317500" algn="l" rtl="0">
              <a:spcBef>
                <a:spcPts val="0"/>
              </a:spcBef>
              <a:spcAft>
                <a:spcPts val="0"/>
              </a:spcAft>
              <a:buSzPts val="1400"/>
              <a:buChar char="○"/>
            </a:pPr>
            <a:r>
              <a:rPr lang="en"/>
              <a:t>We can use the IND-CPA game to test for IND-CPA security</a:t>
            </a:r>
            <a:endParaRPr/>
          </a:p>
          <a:p>
            <a:pPr marL="914400" lvl="1" indent="-317500" algn="l" rtl="0">
              <a:spcBef>
                <a:spcPts val="0"/>
              </a:spcBef>
              <a:spcAft>
                <a:spcPts val="0"/>
              </a:spcAft>
              <a:buSzPts val="1400"/>
              <a:buChar char="○"/>
            </a:pPr>
            <a:r>
              <a:rPr lang="en"/>
              <a:t>Edge cases: IND-CPA secure schemes can leak length. Eve is limited to polynomial-time algorithms, and must have a non-negligible advantage to win.</a:t>
            </a:r>
            <a:endParaRPr/>
          </a:p>
          <a:p>
            <a:pPr marL="457200" lvl="0" indent="-342900" algn="l" rtl="0">
              <a:spcBef>
                <a:spcPts val="0"/>
              </a:spcBef>
              <a:spcAft>
                <a:spcPts val="0"/>
              </a:spcAft>
              <a:buSzPts val="1800"/>
              <a:buChar char="●"/>
            </a:pPr>
            <a:r>
              <a:rPr lang="en"/>
              <a:t>One-time pads</a:t>
            </a:r>
            <a:endParaRPr/>
          </a:p>
          <a:p>
            <a:pPr marL="914400" lvl="1" indent="-317500" algn="l" rtl="0">
              <a:spcBef>
                <a:spcPts val="0"/>
              </a:spcBef>
              <a:spcAft>
                <a:spcPts val="0"/>
              </a:spcAft>
              <a:buSzPts val="1400"/>
              <a:buChar char="○"/>
            </a:pPr>
            <a:r>
              <a:rPr lang="en"/>
              <a:t>Symmetric encryption scheme: Alice and Bob share a secret key.</a:t>
            </a:r>
            <a:endParaRPr/>
          </a:p>
          <a:p>
            <a:pPr marL="914400" lvl="1" indent="-317500" algn="l" rtl="0">
              <a:spcBef>
                <a:spcPts val="0"/>
              </a:spcBef>
              <a:spcAft>
                <a:spcPts val="0"/>
              </a:spcAft>
              <a:buSzPts val="1400"/>
              <a:buChar char="○"/>
            </a:pPr>
            <a:r>
              <a:rPr lang="en"/>
              <a:t>Encryption and decryption: Bitwise XOR with the key.</a:t>
            </a:r>
            <a:endParaRPr/>
          </a:p>
          <a:p>
            <a:pPr marL="914400" lvl="1" indent="-317500" algn="l" rtl="0">
              <a:spcBef>
                <a:spcPts val="0"/>
              </a:spcBef>
              <a:spcAft>
                <a:spcPts val="0"/>
              </a:spcAft>
              <a:buSzPts val="1400"/>
              <a:buChar char="○"/>
            </a:pPr>
            <a:r>
              <a:rPr lang="en"/>
              <a:t>No information leakage if the key is never reused.</a:t>
            </a:r>
            <a:endParaRPr/>
          </a:p>
          <a:p>
            <a:pPr marL="914400" lvl="1" indent="-317500" algn="l" rtl="0">
              <a:spcBef>
                <a:spcPts val="0"/>
              </a:spcBef>
              <a:spcAft>
                <a:spcPts val="0"/>
              </a:spcAft>
              <a:buSzPts val="1400"/>
              <a:buChar char="○"/>
            </a:pPr>
            <a:r>
              <a:rPr lang="en"/>
              <a:t>Information leaks if the key is reused.</a:t>
            </a:r>
            <a:endParaRPr/>
          </a:p>
          <a:p>
            <a:pPr marL="914400" lvl="1" indent="-317500" algn="l" rtl="0">
              <a:spcBef>
                <a:spcPts val="0"/>
              </a:spcBef>
              <a:spcAft>
                <a:spcPts val="0"/>
              </a:spcAft>
              <a:buSzPts val="1400"/>
              <a:buChar char="○"/>
            </a:pPr>
            <a:r>
              <a:rPr lang="en"/>
              <a:t>Impractical for real-world usage, unless you’re a spy.</a:t>
            </a:r>
            <a:endParaRPr/>
          </a:p>
        </p:txBody>
      </p:sp>
      <p:sp>
        <p:nvSpPr>
          <p:cNvPr id="1211" name="Google Shape;121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often describe cryptographic problems using a common cast of characters</a:t>
            </a:r>
            <a:endParaRPr/>
          </a:p>
          <a:p>
            <a:pPr marL="457200" lvl="0" indent="-342900" algn="l" rtl="0">
              <a:spcBef>
                <a:spcPts val="0"/>
              </a:spcBef>
              <a:spcAft>
                <a:spcPts val="0"/>
              </a:spcAft>
              <a:buSzPts val="1800"/>
              <a:buChar char="●"/>
            </a:pPr>
            <a:r>
              <a:rPr lang="en"/>
              <a:t>One scenario:</a:t>
            </a:r>
            <a:endParaRPr/>
          </a:p>
          <a:p>
            <a:pPr marL="914400" lvl="1" indent="-317500" algn="l" rtl="0">
              <a:spcBef>
                <a:spcPts val="0"/>
              </a:spcBef>
              <a:spcAft>
                <a:spcPts val="0"/>
              </a:spcAft>
              <a:buSzPts val="1400"/>
              <a:buChar char="○"/>
            </a:pPr>
            <a:r>
              <a:rPr lang="en"/>
              <a:t>Alice wants to send a message to Bob.</a:t>
            </a:r>
            <a:endParaRPr/>
          </a:p>
          <a:p>
            <a:pPr marL="914400" lvl="1" indent="-317500" algn="l" rtl="0">
              <a:spcBef>
                <a:spcPts val="0"/>
              </a:spcBef>
              <a:spcAft>
                <a:spcPts val="0"/>
              </a:spcAft>
              <a:buSzPts val="1400"/>
              <a:buChar char="○"/>
            </a:pPr>
            <a:r>
              <a:rPr lang="en"/>
              <a:t>However, Eve is going to </a:t>
            </a:r>
            <a:r>
              <a:rPr lang="en" i="1"/>
              <a:t>eavesdrop</a:t>
            </a:r>
            <a:r>
              <a:rPr lang="en"/>
              <a:t> on the communication channel.</a:t>
            </a:r>
            <a:endParaRPr/>
          </a:p>
          <a:p>
            <a:pPr marL="914400" lvl="1" indent="-317500" algn="l" rtl="0">
              <a:spcBef>
                <a:spcPts val="0"/>
              </a:spcBef>
              <a:spcAft>
                <a:spcPts val="0"/>
              </a:spcAft>
              <a:buSzPts val="1400"/>
              <a:buChar char="○"/>
            </a:pPr>
            <a:r>
              <a:rPr lang="en"/>
              <a:t>How does Alice send the message to Bob without Eve learning about the message?</a:t>
            </a:r>
            <a:endParaRPr/>
          </a:p>
          <a:p>
            <a:pPr marL="457200" lvl="0" indent="-342900" algn="l" rtl="0">
              <a:spcBef>
                <a:spcPts val="0"/>
              </a:spcBef>
              <a:spcAft>
                <a:spcPts val="0"/>
              </a:spcAft>
              <a:buSzPts val="1800"/>
              <a:buChar char="●"/>
            </a:pPr>
            <a:r>
              <a:rPr lang="en"/>
              <a:t>Another scenario:</a:t>
            </a:r>
            <a:endParaRPr/>
          </a:p>
          <a:p>
            <a:pPr marL="914400" lvl="1" indent="-317500" algn="l" rtl="0">
              <a:spcBef>
                <a:spcPts val="0"/>
              </a:spcBef>
              <a:spcAft>
                <a:spcPts val="0"/>
              </a:spcAft>
              <a:buSzPts val="1400"/>
              <a:buChar char="○"/>
            </a:pPr>
            <a:r>
              <a:rPr lang="en"/>
              <a:t>Bob wants to send a message to Alice.</a:t>
            </a:r>
            <a:endParaRPr/>
          </a:p>
          <a:p>
            <a:pPr marL="914400" lvl="1" indent="-317500" algn="l" rtl="0">
              <a:spcBef>
                <a:spcPts val="0"/>
              </a:spcBef>
              <a:spcAft>
                <a:spcPts val="0"/>
              </a:spcAft>
              <a:buSzPts val="1400"/>
              <a:buChar char="○"/>
            </a:pPr>
            <a:r>
              <a:rPr lang="en"/>
              <a:t>However, Mallory is going to </a:t>
            </a:r>
            <a:r>
              <a:rPr lang="en" i="1"/>
              <a:t>tamper</a:t>
            </a:r>
            <a:r>
              <a:rPr lang="en"/>
              <a:t> with the communication channel.</a:t>
            </a:r>
            <a:endParaRPr/>
          </a:p>
          <a:p>
            <a:pPr marL="914400" lvl="1" indent="-317500" algn="l" rtl="0">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6456</Words>
  <Application>Microsoft Macintosh PowerPoint</Application>
  <PresentationFormat>On-screen Show (16:9)</PresentationFormat>
  <Paragraphs>1205</Paragraphs>
  <Slides>73</Slides>
  <Notes>73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Courier New</vt:lpstr>
      <vt:lpstr>CS 161</vt:lpstr>
      <vt:lpstr>Next Unit: Cryptography</vt:lpstr>
      <vt:lpstr>What is cryptography?</vt:lpstr>
      <vt:lpstr>What is cryptography?</vt:lpstr>
      <vt:lpstr>Don’t try this at home!</vt:lpstr>
      <vt:lpstr>Don’t try this at home!</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Two-Time Pads?</vt:lpstr>
      <vt:lpstr>Two-Time Pads?</vt:lpstr>
      <vt:lpstr>Two-Time Pads?</vt:lpstr>
      <vt:lpstr>Impracticality of One-Time Pads</vt:lpstr>
      <vt:lpstr>One-Time Pads in Practice: Spies</vt:lpstr>
      <vt:lpstr>Two-Time Pads in Practice: VENONA</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Unit: Cryptography</dc:title>
  <cp:lastModifiedBy>Jian Xiang</cp:lastModifiedBy>
  <cp:revision>1</cp:revision>
  <dcterms:modified xsi:type="dcterms:W3CDTF">2023-08-24T02:20:24Z</dcterms:modified>
</cp:coreProperties>
</file>